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4" r:id="rId5"/>
  </p:sldMasterIdLst>
  <p:notesMasterIdLst>
    <p:notesMasterId r:id="rId32"/>
  </p:notesMasterIdLst>
  <p:sldIdLst>
    <p:sldId id="257" r:id="rId6"/>
    <p:sldId id="264" r:id="rId7"/>
    <p:sldId id="279" r:id="rId8"/>
    <p:sldId id="300" r:id="rId9"/>
    <p:sldId id="261" r:id="rId10"/>
    <p:sldId id="315" r:id="rId11"/>
    <p:sldId id="314" r:id="rId12"/>
    <p:sldId id="305" r:id="rId13"/>
    <p:sldId id="304" r:id="rId14"/>
    <p:sldId id="295" r:id="rId15"/>
    <p:sldId id="303" r:id="rId16"/>
    <p:sldId id="310" r:id="rId17"/>
    <p:sldId id="311" r:id="rId18"/>
    <p:sldId id="309" r:id="rId19"/>
    <p:sldId id="307" r:id="rId20"/>
    <p:sldId id="308" r:id="rId21"/>
    <p:sldId id="317" r:id="rId22"/>
    <p:sldId id="266" r:id="rId23"/>
    <p:sldId id="313" r:id="rId24"/>
    <p:sldId id="301" r:id="rId25"/>
    <p:sldId id="319" r:id="rId26"/>
    <p:sldId id="320" r:id="rId27"/>
    <p:sldId id="316" r:id="rId28"/>
    <p:sldId id="318" r:id="rId29"/>
    <p:sldId id="302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Boxberger" initials="AB" lastIdx="1" clrIdx="0">
    <p:extLst>
      <p:ext uri="{19B8F6BF-5375-455C-9EA6-DF929625EA0E}">
        <p15:presenceInfo xmlns:p15="http://schemas.microsoft.com/office/powerpoint/2012/main" userId="S::AmyB@bartoncounty.org::ecbae38e-ead7-4764-be72-5bc1fb9a1a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72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$30,000 Vs.</a:t>
            </a:r>
            <a:r>
              <a:rPr lang="en-US" baseline="0" dirty="0"/>
              <a:t> $2,200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Incarceration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$ per year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3-4848-B034-F0EEC3DA21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CKCC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$ per year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3-4848-B034-F0EEC3DA2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90383"/>
        <c:axId val="46490711"/>
      </c:barChart>
      <c:catAx>
        <c:axId val="4649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90711"/>
        <c:crosses val="autoZero"/>
        <c:auto val="1"/>
        <c:lblAlgn val="ctr"/>
        <c:lblOffset val="100"/>
        <c:noMultiLvlLbl val="0"/>
      </c:catAx>
      <c:valAx>
        <c:axId val="46490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9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times incarcerated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89-4B44-B043-920793B25D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89-4B44-B043-920793B25D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89-4B44-B043-920793B25D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89-4B44-B043-920793B25D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89-4B44-B043-920793B25D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89-4B44-B043-920793B25D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889-4B44-B043-920793B25D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3-5</c:v>
                </c:pt>
                <c:pt idx="4">
                  <c:v>6-9</c:v>
                </c:pt>
                <c:pt idx="5">
                  <c:v>10-15</c:v>
                </c:pt>
                <c:pt idx="6">
                  <c:v>16+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0.00%">
                  <c:v>3.7999999999999999E-2</c:v>
                </c:pt>
                <c:pt idx="1">
                  <c:v>0.05</c:v>
                </c:pt>
                <c:pt idx="2" formatCode="0.00%">
                  <c:v>0.113</c:v>
                </c:pt>
                <c:pt idx="3" formatCode="0.00%">
                  <c:v>0.188</c:v>
                </c:pt>
                <c:pt idx="4" formatCode="0.00%">
                  <c:v>0.16300000000000001</c:v>
                </c:pt>
                <c:pt idx="5" formatCode="0.00%">
                  <c:v>0.22500000000000001</c:v>
                </c:pt>
                <c:pt idx="6" formatCode="0.00%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C-4AC8-9E0A-852A4A9DE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Behavior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Arrest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Court ordered Community Corrections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ber outline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cuffs with solid fi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7314F-A4B4-4620-A44F-649EA751EF7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E3612C0-09CE-40CF-8E3C-8374847BD91E}" type="pres">
      <dgm:prSet presAssocID="{F977314F-A4B4-4620-A44F-649EA751EF70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90A3149-A85A-4C3C-B379-5344FD011954}" type="presOf" srcId="{F977314F-A4B4-4620-A44F-649EA751EF70}" destId="{9E3612C0-09CE-40CF-8E3C-8374847BD91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CB211-181B-4CB1-B586-D425E40094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3117DD8-CDA8-49F7-AC1A-2380169138E3}" type="pres">
      <dgm:prSet presAssocID="{6EFCB211-181B-4CB1-B586-D425E400945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67AAFB2-EC56-48AA-AE83-1BCEAEEFF660}" type="presOf" srcId="{6EFCB211-181B-4CB1-B586-D425E400945B}" destId="{93117DD8-CDA8-49F7-AC1A-2380169138E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940ECE-3DCB-4368-9B02-BFEFCFDADDC7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A68BC9-3953-43BA-9393-BA36681943BF}">
      <dgm:prSet phldrT="[Text]" custT="1"/>
      <dgm:spPr/>
      <dgm:t>
        <a:bodyPr/>
        <a:lstStyle/>
        <a:p>
          <a:r>
            <a:rPr lang="en-US" sz="2800" dirty="0"/>
            <a:t>Lowest level:     Gut feeling </a:t>
          </a:r>
        </a:p>
      </dgm:t>
    </dgm:pt>
    <dgm:pt modelId="{7440B714-BEBC-4E01-B01A-50567C858E39}" type="parTrans" cxnId="{E2B0160E-F8F1-430F-BB19-BAFE155A1C1D}">
      <dgm:prSet/>
      <dgm:spPr/>
      <dgm:t>
        <a:bodyPr/>
        <a:lstStyle/>
        <a:p>
          <a:endParaRPr lang="en-US"/>
        </a:p>
      </dgm:t>
    </dgm:pt>
    <dgm:pt modelId="{C9959C20-03B5-4C42-8FB1-5143940C6B99}" type="sibTrans" cxnId="{E2B0160E-F8F1-430F-BB19-BAFE155A1C1D}">
      <dgm:prSet/>
      <dgm:spPr/>
      <dgm:t>
        <a:bodyPr/>
        <a:lstStyle/>
        <a:p>
          <a:endParaRPr lang="en-US"/>
        </a:p>
      </dgm:t>
    </dgm:pt>
    <dgm:pt modelId="{9E355D0E-9E55-4CCC-B382-BF33D0389C4A}">
      <dgm:prSet phldrT="[Text]" custT="1"/>
      <dgm:spPr/>
      <dgm:t>
        <a:bodyPr/>
        <a:lstStyle/>
        <a:p>
          <a:r>
            <a:rPr lang="en-US" sz="2400" dirty="0"/>
            <a:t>Literature reviews</a:t>
          </a:r>
        </a:p>
      </dgm:t>
    </dgm:pt>
    <dgm:pt modelId="{5DC86BFC-C993-414B-A2AC-B9A6E75AE3FE}" type="parTrans" cxnId="{A6D7E883-8649-4CF3-95F6-CC3F1F526D0D}">
      <dgm:prSet/>
      <dgm:spPr/>
      <dgm:t>
        <a:bodyPr/>
        <a:lstStyle/>
        <a:p>
          <a:endParaRPr lang="en-US"/>
        </a:p>
      </dgm:t>
    </dgm:pt>
    <dgm:pt modelId="{04B7A92A-4706-43C4-B2D0-8BF29A5DE869}" type="sibTrans" cxnId="{A6D7E883-8649-4CF3-95F6-CC3F1F526D0D}">
      <dgm:prSet/>
      <dgm:spPr/>
      <dgm:t>
        <a:bodyPr/>
        <a:lstStyle/>
        <a:p>
          <a:endParaRPr lang="en-US"/>
        </a:p>
      </dgm:t>
    </dgm:pt>
    <dgm:pt modelId="{E01C67EF-ED8F-475B-AA93-AFC7B7CD6E24}">
      <dgm:prSet phldrT="[Text]" custT="1"/>
      <dgm:spPr/>
      <dgm:t>
        <a:bodyPr/>
        <a:lstStyle/>
        <a:p>
          <a:r>
            <a:rPr lang="en-US" sz="2400" dirty="0"/>
            <a:t>Evidence Based Practice</a:t>
          </a:r>
        </a:p>
      </dgm:t>
    </dgm:pt>
    <dgm:pt modelId="{D85496E5-987D-4661-BE59-8A8704D14A1E}" type="parTrans" cxnId="{F5D82A3E-17F1-4D00-8C86-E0997E73EB39}">
      <dgm:prSet/>
      <dgm:spPr/>
      <dgm:t>
        <a:bodyPr/>
        <a:lstStyle/>
        <a:p>
          <a:endParaRPr lang="en-US"/>
        </a:p>
      </dgm:t>
    </dgm:pt>
    <dgm:pt modelId="{0BF3349B-4CBF-43F1-A798-047C1DDC5CA6}" type="sibTrans" cxnId="{F5D82A3E-17F1-4D00-8C86-E0997E73EB39}">
      <dgm:prSet/>
      <dgm:spPr/>
      <dgm:t>
        <a:bodyPr/>
        <a:lstStyle/>
        <a:p>
          <a:endParaRPr lang="en-US"/>
        </a:p>
      </dgm:t>
    </dgm:pt>
    <dgm:pt modelId="{B6D2F21A-2CCB-4605-90A3-3D9FF10ED776}">
      <dgm:prSet phldrT="[Text]" custT="1"/>
      <dgm:spPr/>
      <dgm:t>
        <a:bodyPr/>
        <a:lstStyle/>
        <a:p>
          <a:r>
            <a:rPr lang="en-US" sz="2400" dirty="0"/>
            <a:t>Meta-analysis (study of studies)</a:t>
          </a:r>
        </a:p>
      </dgm:t>
    </dgm:pt>
    <dgm:pt modelId="{0E5DD5BE-B45A-457C-B955-71A86D8DC64C}" type="parTrans" cxnId="{24D5DF3B-1159-44C8-9AE7-511E76BE6588}">
      <dgm:prSet/>
      <dgm:spPr/>
      <dgm:t>
        <a:bodyPr/>
        <a:lstStyle/>
        <a:p>
          <a:endParaRPr lang="en-US"/>
        </a:p>
      </dgm:t>
    </dgm:pt>
    <dgm:pt modelId="{45DB7393-3694-4BDF-B4C3-415AF9E248ED}" type="sibTrans" cxnId="{24D5DF3B-1159-44C8-9AE7-511E76BE6588}">
      <dgm:prSet/>
      <dgm:spPr/>
      <dgm:t>
        <a:bodyPr/>
        <a:lstStyle/>
        <a:p>
          <a:endParaRPr lang="en-US"/>
        </a:p>
      </dgm:t>
    </dgm:pt>
    <dgm:pt modelId="{8ACF5342-2318-4F5F-BBFA-0288F2DCCE20}">
      <dgm:prSet phldrT="[Text]" custT="1"/>
      <dgm:spPr/>
      <dgm:t>
        <a:bodyPr/>
        <a:lstStyle/>
        <a:p>
          <a:r>
            <a:rPr lang="en-US" sz="2800" dirty="0"/>
            <a:t>Empirical Evidence</a:t>
          </a:r>
        </a:p>
      </dgm:t>
    </dgm:pt>
    <dgm:pt modelId="{23E2D961-AB6C-4C61-8C37-3296468125E4}" type="sibTrans" cxnId="{DFBF0BA9-376C-40D1-A198-29CD882E3F9B}">
      <dgm:prSet/>
      <dgm:spPr/>
      <dgm:t>
        <a:bodyPr/>
        <a:lstStyle/>
        <a:p>
          <a:endParaRPr lang="en-US"/>
        </a:p>
      </dgm:t>
    </dgm:pt>
    <dgm:pt modelId="{BE5860C3-9E26-444B-84C7-A9EB18C32743}" type="parTrans" cxnId="{DFBF0BA9-376C-40D1-A198-29CD882E3F9B}">
      <dgm:prSet/>
      <dgm:spPr/>
      <dgm:t>
        <a:bodyPr/>
        <a:lstStyle/>
        <a:p>
          <a:endParaRPr lang="en-US"/>
        </a:p>
      </dgm:t>
    </dgm:pt>
    <dgm:pt modelId="{2A3A0ECB-7A54-4659-84F1-009D896FA299}">
      <dgm:prSet phldrT="[Text]" custT="1"/>
      <dgm:spPr/>
      <dgm:t>
        <a:bodyPr/>
        <a:lstStyle/>
        <a:p>
          <a:r>
            <a:rPr lang="en-US" sz="2800" dirty="0"/>
            <a:t>Anecdotal</a:t>
          </a:r>
        </a:p>
      </dgm:t>
    </dgm:pt>
    <dgm:pt modelId="{E6CB3E2D-BAA0-49CA-A0A6-58CF44F4E532}" type="sibTrans" cxnId="{BF2D1D64-5186-41D2-94AF-AA3DF3B56857}">
      <dgm:prSet/>
      <dgm:spPr/>
      <dgm:t>
        <a:bodyPr/>
        <a:lstStyle/>
        <a:p>
          <a:endParaRPr lang="en-US"/>
        </a:p>
      </dgm:t>
    </dgm:pt>
    <dgm:pt modelId="{E628E14E-4BF0-41F6-9A3C-7D6C6A4D8A66}" type="parTrans" cxnId="{BF2D1D64-5186-41D2-94AF-AA3DF3B56857}">
      <dgm:prSet/>
      <dgm:spPr/>
      <dgm:t>
        <a:bodyPr/>
        <a:lstStyle/>
        <a:p>
          <a:endParaRPr lang="en-US"/>
        </a:p>
      </dgm:t>
    </dgm:pt>
    <dgm:pt modelId="{46D28261-4B30-4A37-AF9C-829E9BD3F5E7}">
      <dgm:prSet phldrT="[Text]" custT="1"/>
      <dgm:spPr/>
      <dgm:t>
        <a:bodyPr/>
        <a:lstStyle/>
        <a:p>
          <a:r>
            <a:rPr lang="en-US" sz="2400" dirty="0"/>
            <a:t>Ballot counting</a:t>
          </a:r>
        </a:p>
      </dgm:t>
    </dgm:pt>
    <dgm:pt modelId="{8145D1C7-A78C-48BD-8FE1-2571C12CFB16}" type="parTrans" cxnId="{81C51464-2743-48E9-AB53-3AA3A53BDA88}">
      <dgm:prSet/>
      <dgm:spPr/>
      <dgm:t>
        <a:bodyPr/>
        <a:lstStyle/>
        <a:p>
          <a:endParaRPr lang="en-US"/>
        </a:p>
      </dgm:t>
    </dgm:pt>
    <dgm:pt modelId="{4BA2B10A-5629-4594-9B1D-80060477C707}" type="sibTrans" cxnId="{81C51464-2743-48E9-AB53-3AA3A53BDA88}">
      <dgm:prSet/>
      <dgm:spPr/>
      <dgm:t>
        <a:bodyPr/>
        <a:lstStyle/>
        <a:p>
          <a:endParaRPr lang="en-US"/>
        </a:p>
      </dgm:t>
    </dgm:pt>
    <dgm:pt modelId="{9B30F7A6-F326-407B-B522-6E278986C8B5}" type="pres">
      <dgm:prSet presAssocID="{41940ECE-3DCB-4368-9B02-BFEFCFDADDC7}" presName="Name0" presStyleCnt="0">
        <dgm:presLayoutVars>
          <dgm:dir/>
          <dgm:animLvl val="lvl"/>
          <dgm:resizeHandles val="exact"/>
        </dgm:presLayoutVars>
      </dgm:prSet>
      <dgm:spPr/>
    </dgm:pt>
    <dgm:pt modelId="{1EAD2963-E294-4953-9E02-23FD3BD6C143}" type="pres">
      <dgm:prSet presAssocID="{41940ECE-3DCB-4368-9B02-BFEFCFDADDC7}" presName="tSp" presStyleCnt="0"/>
      <dgm:spPr/>
    </dgm:pt>
    <dgm:pt modelId="{0EBA3D82-BBD6-479E-806C-861A6B48B065}" type="pres">
      <dgm:prSet presAssocID="{41940ECE-3DCB-4368-9B02-BFEFCFDADDC7}" presName="bSp" presStyleCnt="0"/>
      <dgm:spPr/>
    </dgm:pt>
    <dgm:pt modelId="{1C36024B-FF68-46F2-89BA-E9BDAFA58D62}" type="pres">
      <dgm:prSet presAssocID="{41940ECE-3DCB-4368-9B02-BFEFCFDADDC7}" presName="process" presStyleCnt="0"/>
      <dgm:spPr/>
    </dgm:pt>
    <dgm:pt modelId="{F59AC502-B908-4732-97E4-23ED5EDCBF45}" type="pres">
      <dgm:prSet presAssocID="{2A3A0ECB-7A54-4659-84F1-009D896FA299}" presName="composite1" presStyleCnt="0"/>
      <dgm:spPr/>
    </dgm:pt>
    <dgm:pt modelId="{F97FD3A4-8E67-47C9-B82F-FC0E7A6BD506}" type="pres">
      <dgm:prSet presAssocID="{2A3A0ECB-7A54-4659-84F1-009D896FA299}" presName="dummyNode1" presStyleLbl="node1" presStyleIdx="0" presStyleCnt="3"/>
      <dgm:spPr/>
    </dgm:pt>
    <dgm:pt modelId="{579A5907-A45E-469B-AD34-D31DF46905D8}" type="pres">
      <dgm:prSet presAssocID="{2A3A0ECB-7A54-4659-84F1-009D896FA299}" presName="childNode1" presStyleLbl="bgAcc1" presStyleIdx="0" presStyleCnt="3">
        <dgm:presLayoutVars>
          <dgm:bulletEnabled val="1"/>
        </dgm:presLayoutVars>
      </dgm:prSet>
      <dgm:spPr/>
    </dgm:pt>
    <dgm:pt modelId="{3F50034C-EF18-4DA1-A85D-F60A4CEFAA2B}" type="pres">
      <dgm:prSet presAssocID="{2A3A0ECB-7A54-4659-84F1-009D896FA299}" presName="childNode1tx" presStyleLbl="bgAcc1" presStyleIdx="0" presStyleCnt="3">
        <dgm:presLayoutVars>
          <dgm:bulletEnabled val="1"/>
        </dgm:presLayoutVars>
      </dgm:prSet>
      <dgm:spPr/>
    </dgm:pt>
    <dgm:pt modelId="{57274C3B-B09A-4A54-B795-22A706759AEB}" type="pres">
      <dgm:prSet presAssocID="{2A3A0ECB-7A54-4659-84F1-009D896FA29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9E34776-5FD2-43D3-A98C-BE91D7EA11F2}" type="pres">
      <dgm:prSet presAssocID="{2A3A0ECB-7A54-4659-84F1-009D896FA299}" presName="connSite1" presStyleCnt="0"/>
      <dgm:spPr/>
    </dgm:pt>
    <dgm:pt modelId="{F0CD5E7D-A416-44DE-9082-190B29A6819E}" type="pres">
      <dgm:prSet presAssocID="{E6CB3E2D-BAA0-49CA-A0A6-58CF44F4E532}" presName="Name9" presStyleLbl="sibTrans2D1" presStyleIdx="0" presStyleCnt="2"/>
      <dgm:spPr/>
    </dgm:pt>
    <dgm:pt modelId="{C719D0BE-004A-460D-86D4-2A944497E8B9}" type="pres">
      <dgm:prSet presAssocID="{8ACF5342-2318-4F5F-BBFA-0288F2DCCE20}" presName="composite2" presStyleCnt="0"/>
      <dgm:spPr/>
    </dgm:pt>
    <dgm:pt modelId="{99A4C6EC-9D49-4640-A89E-EC013CA55831}" type="pres">
      <dgm:prSet presAssocID="{8ACF5342-2318-4F5F-BBFA-0288F2DCCE20}" presName="dummyNode2" presStyleLbl="node1" presStyleIdx="0" presStyleCnt="3"/>
      <dgm:spPr/>
    </dgm:pt>
    <dgm:pt modelId="{C77C0BF7-809B-4557-A0AA-D8E5E53315EF}" type="pres">
      <dgm:prSet presAssocID="{8ACF5342-2318-4F5F-BBFA-0288F2DCCE20}" presName="childNode2" presStyleLbl="bgAcc1" presStyleIdx="1" presStyleCnt="3">
        <dgm:presLayoutVars>
          <dgm:bulletEnabled val="1"/>
        </dgm:presLayoutVars>
      </dgm:prSet>
      <dgm:spPr/>
    </dgm:pt>
    <dgm:pt modelId="{98A91799-D34D-4294-98EE-6C23B3BFC49A}" type="pres">
      <dgm:prSet presAssocID="{8ACF5342-2318-4F5F-BBFA-0288F2DCCE20}" presName="childNode2tx" presStyleLbl="bgAcc1" presStyleIdx="1" presStyleCnt="3">
        <dgm:presLayoutVars>
          <dgm:bulletEnabled val="1"/>
        </dgm:presLayoutVars>
      </dgm:prSet>
      <dgm:spPr/>
    </dgm:pt>
    <dgm:pt modelId="{E88E453B-E242-4329-A4C4-CDA07EB688F3}" type="pres">
      <dgm:prSet presAssocID="{8ACF5342-2318-4F5F-BBFA-0288F2DCCE2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E7B47F3-9EBB-4309-A5F3-0B2DABE5E245}" type="pres">
      <dgm:prSet presAssocID="{8ACF5342-2318-4F5F-BBFA-0288F2DCCE20}" presName="connSite2" presStyleCnt="0"/>
      <dgm:spPr/>
    </dgm:pt>
    <dgm:pt modelId="{C1C6B746-E8F6-4E1A-946B-C1C3D464D3DD}" type="pres">
      <dgm:prSet presAssocID="{23E2D961-AB6C-4C61-8C37-3296468125E4}" presName="Name18" presStyleLbl="sibTrans2D1" presStyleIdx="1" presStyleCnt="2"/>
      <dgm:spPr/>
    </dgm:pt>
    <dgm:pt modelId="{89B9AB6F-3E3B-47B0-BA0B-C21232F9CACA}" type="pres">
      <dgm:prSet presAssocID="{E01C67EF-ED8F-475B-AA93-AFC7B7CD6E24}" presName="composite1" presStyleCnt="0"/>
      <dgm:spPr/>
    </dgm:pt>
    <dgm:pt modelId="{B755B699-8856-4889-9B0B-82F79076A067}" type="pres">
      <dgm:prSet presAssocID="{E01C67EF-ED8F-475B-AA93-AFC7B7CD6E24}" presName="dummyNode1" presStyleLbl="node1" presStyleIdx="1" presStyleCnt="3"/>
      <dgm:spPr/>
    </dgm:pt>
    <dgm:pt modelId="{D6D17FBB-2610-44C7-8E07-F262BCA5C0E5}" type="pres">
      <dgm:prSet presAssocID="{E01C67EF-ED8F-475B-AA93-AFC7B7CD6E24}" presName="childNode1" presStyleLbl="bgAcc1" presStyleIdx="2" presStyleCnt="3">
        <dgm:presLayoutVars>
          <dgm:bulletEnabled val="1"/>
        </dgm:presLayoutVars>
      </dgm:prSet>
      <dgm:spPr/>
    </dgm:pt>
    <dgm:pt modelId="{40BD5674-4107-469D-A213-66833D144CE6}" type="pres">
      <dgm:prSet presAssocID="{E01C67EF-ED8F-475B-AA93-AFC7B7CD6E24}" presName="childNode1tx" presStyleLbl="bgAcc1" presStyleIdx="2" presStyleCnt="3">
        <dgm:presLayoutVars>
          <dgm:bulletEnabled val="1"/>
        </dgm:presLayoutVars>
      </dgm:prSet>
      <dgm:spPr/>
    </dgm:pt>
    <dgm:pt modelId="{B84B16AE-C4AA-42B8-9CBD-08E89E168012}" type="pres">
      <dgm:prSet presAssocID="{E01C67EF-ED8F-475B-AA93-AFC7B7CD6E24}" presName="parentNode1" presStyleLbl="node1" presStyleIdx="2" presStyleCnt="3" custScaleX="97222" custScaleY="111631">
        <dgm:presLayoutVars>
          <dgm:chMax val="1"/>
          <dgm:bulletEnabled val="1"/>
        </dgm:presLayoutVars>
      </dgm:prSet>
      <dgm:spPr/>
    </dgm:pt>
    <dgm:pt modelId="{5EA8214A-B699-4882-A364-20C4666E8882}" type="pres">
      <dgm:prSet presAssocID="{E01C67EF-ED8F-475B-AA93-AFC7B7CD6E24}" presName="connSite1" presStyleCnt="0"/>
      <dgm:spPr/>
    </dgm:pt>
  </dgm:ptLst>
  <dgm:cxnLst>
    <dgm:cxn modelId="{E2B0160E-F8F1-430F-BB19-BAFE155A1C1D}" srcId="{2A3A0ECB-7A54-4659-84F1-009D896FA299}" destId="{0DA68BC9-3953-43BA-9393-BA36681943BF}" srcOrd="0" destOrd="0" parTransId="{7440B714-BEBC-4E01-B01A-50567C858E39}" sibTransId="{C9959C20-03B5-4C42-8FB1-5143940C6B99}"/>
    <dgm:cxn modelId="{63CE3319-132C-457E-88DB-7E5DE7396DAA}" type="presOf" srcId="{9E355D0E-9E55-4CCC-B382-BF33D0389C4A}" destId="{98A91799-D34D-4294-98EE-6C23B3BFC49A}" srcOrd="1" destOrd="0" presId="urn:microsoft.com/office/officeart/2005/8/layout/hProcess4"/>
    <dgm:cxn modelId="{63092829-A0A7-416D-8BF8-C98C6FEEF438}" type="presOf" srcId="{2A3A0ECB-7A54-4659-84F1-009D896FA299}" destId="{57274C3B-B09A-4A54-B795-22A706759AEB}" srcOrd="0" destOrd="0" presId="urn:microsoft.com/office/officeart/2005/8/layout/hProcess4"/>
    <dgm:cxn modelId="{24D5DF3B-1159-44C8-9AE7-511E76BE6588}" srcId="{E01C67EF-ED8F-475B-AA93-AFC7B7CD6E24}" destId="{B6D2F21A-2CCB-4605-90A3-3D9FF10ED776}" srcOrd="0" destOrd="0" parTransId="{0E5DD5BE-B45A-457C-B955-71A86D8DC64C}" sibTransId="{45DB7393-3694-4BDF-B4C3-415AF9E248ED}"/>
    <dgm:cxn modelId="{F5D82A3E-17F1-4D00-8C86-E0997E73EB39}" srcId="{41940ECE-3DCB-4368-9B02-BFEFCFDADDC7}" destId="{E01C67EF-ED8F-475B-AA93-AFC7B7CD6E24}" srcOrd="2" destOrd="0" parTransId="{D85496E5-987D-4661-BE59-8A8704D14A1E}" sibTransId="{0BF3349B-4CBF-43F1-A798-047C1DDC5CA6}"/>
    <dgm:cxn modelId="{C1638663-BBBC-4435-A8F8-60A1B45AC77F}" type="presOf" srcId="{E01C67EF-ED8F-475B-AA93-AFC7B7CD6E24}" destId="{B84B16AE-C4AA-42B8-9CBD-08E89E168012}" srcOrd="0" destOrd="0" presId="urn:microsoft.com/office/officeart/2005/8/layout/hProcess4"/>
    <dgm:cxn modelId="{81C51464-2743-48E9-AB53-3AA3A53BDA88}" srcId="{8ACF5342-2318-4F5F-BBFA-0288F2DCCE20}" destId="{46D28261-4B30-4A37-AF9C-829E9BD3F5E7}" srcOrd="1" destOrd="0" parTransId="{8145D1C7-A78C-48BD-8FE1-2571C12CFB16}" sibTransId="{4BA2B10A-5629-4594-9B1D-80060477C707}"/>
    <dgm:cxn modelId="{BF2D1D64-5186-41D2-94AF-AA3DF3B56857}" srcId="{41940ECE-3DCB-4368-9B02-BFEFCFDADDC7}" destId="{2A3A0ECB-7A54-4659-84F1-009D896FA299}" srcOrd="0" destOrd="0" parTransId="{E628E14E-4BF0-41F6-9A3C-7D6C6A4D8A66}" sibTransId="{E6CB3E2D-BAA0-49CA-A0A6-58CF44F4E532}"/>
    <dgm:cxn modelId="{BA8D1947-CC86-4925-B6AF-D0DD5DE32CB2}" type="presOf" srcId="{41940ECE-3DCB-4368-9B02-BFEFCFDADDC7}" destId="{9B30F7A6-F326-407B-B522-6E278986C8B5}" srcOrd="0" destOrd="0" presId="urn:microsoft.com/office/officeart/2005/8/layout/hProcess4"/>
    <dgm:cxn modelId="{185A2774-D6B6-4AE3-AFFE-D5F05180D13D}" type="presOf" srcId="{46D28261-4B30-4A37-AF9C-829E9BD3F5E7}" destId="{C77C0BF7-809B-4557-A0AA-D8E5E53315EF}" srcOrd="0" destOrd="1" presId="urn:microsoft.com/office/officeart/2005/8/layout/hProcess4"/>
    <dgm:cxn modelId="{AA7F5474-3DB0-4BD1-8C39-8A76AB2163CF}" type="presOf" srcId="{9E355D0E-9E55-4CCC-B382-BF33D0389C4A}" destId="{C77C0BF7-809B-4557-A0AA-D8E5E53315EF}" srcOrd="0" destOrd="0" presId="urn:microsoft.com/office/officeart/2005/8/layout/hProcess4"/>
    <dgm:cxn modelId="{6CCAE856-F9B3-46E8-B34F-25A47C848E04}" type="presOf" srcId="{B6D2F21A-2CCB-4605-90A3-3D9FF10ED776}" destId="{40BD5674-4107-469D-A213-66833D144CE6}" srcOrd="1" destOrd="0" presId="urn:microsoft.com/office/officeart/2005/8/layout/hProcess4"/>
    <dgm:cxn modelId="{3334DC59-0A89-4015-A2E6-A2A5FC43F14B}" type="presOf" srcId="{8ACF5342-2318-4F5F-BBFA-0288F2DCCE20}" destId="{E88E453B-E242-4329-A4C4-CDA07EB688F3}" srcOrd="0" destOrd="0" presId="urn:microsoft.com/office/officeart/2005/8/layout/hProcess4"/>
    <dgm:cxn modelId="{A6D7E883-8649-4CF3-95F6-CC3F1F526D0D}" srcId="{8ACF5342-2318-4F5F-BBFA-0288F2DCCE20}" destId="{9E355D0E-9E55-4CCC-B382-BF33D0389C4A}" srcOrd="0" destOrd="0" parTransId="{5DC86BFC-C993-414B-A2AC-B9A6E75AE3FE}" sibTransId="{04B7A92A-4706-43C4-B2D0-8BF29A5DE869}"/>
    <dgm:cxn modelId="{6D9C9088-86F6-4672-A650-ED3E9B4EEF25}" type="presOf" srcId="{0DA68BC9-3953-43BA-9393-BA36681943BF}" destId="{579A5907-A45E-469B-AD34-D31DF46905D8}" srcOrd="0" destOrd="0" presId="urn:microsoft.com/office/officeart/2005/8/layout/hProcess4"/>
    <dgm:cxn modelId="{DFBF0BA9-376C-40D1-A198-29CD882E3F9B}" srcId="{41940ECE-3DCB-4368-9B02-BFEFCFDADDC7}" destId="{8ACF5342-2318-4F5F-BBFA-0288F2DCCE20}" srcOrd="1" destOrd="0" parTransId="{BE5860C3-9E26-444B-84C7-A9EB18C32743}" sibTransId="{23E2D961-AB6C-4C61-8C37-3296468125E4}"/>
    <dgm:cxn modelId="{AEBBDEB1-12D4-4B42-81B6-F4E8B3D25D6F}" type="presOf" srcId="{46D28261-4B30-4A37-AF9C-829E9BD3F5E7}" destId="{98A91799-D34D-4294-98EE-6C23B3BFC49A}" srcOrd="1" destOrd="1" presId="urn:microsoft.com/office/officeart/2005/8/layout/hProcess4"/>
    <dgm:cxn modelId="{C2ECF6B2-18F3-49FB-A16E-715CA85E8F19}" type="presOf" srcId="{0DA68BC9-3953-43BA-9393-BA36681943BF}" destId="{3F50034C-EF18-4DA1-A85D-F60A4CEFAA2B}" srcOrd="1" destOrd="0" presId="urn:microsoft.com/office/officeart/2005/8/layout/hProcess4"/>
    <dgm:cxn modelId="{E9A7D2BB-9E56-4A72-A953-E0605AD0B523}" type="presOf" srcId="{23E2D961-AB6C-4C61-8C37-3296468125E4}" destId="{C1C6B746-E8F6-4E1A-946B-C1C3D464D3DD}" srcOrd="0" destOrd="0" presId="urn:microsoft.com/office/officeart/2005/8/layout/hProcess4"/>
    <dgm:cxn modelId="{FD65CFDF-7750-4D4A-8499-15040D9F4265}" type="presOf" srcId="{B6D2F21A-2CCB-4605-90A3-3D9FF10ED776}" destId="{D6D17FBB-2610-44C7-8E07-F262BCA5C0E5}" srcOrd="0" destOrd="0" presId="urn:microsoft.com/office/officeart/2005/8/layout/hProcess4"/>
    <dgm:cxn modelId="{E06082FD-6F67-4C10-B7CF-4F6B010F9AAE}" type="presOf" srcId="{E6CB3E2D-BAA0-49CA-A0A6-58CF44F4E532}" destId="{F0CD5E7D-A416-44DE-9082-190B29A6819E}" srcOrd="0" destOrd="0" presId="urn:microsoft.com/office/officeart/2005/8/layout/hProcess4"/>
    <dgm:cxn modelId="{9C2309A8-AD41-4EDD-830A-1AE8A7450C72}" type="presParOf" srcId="{9B30F7A6-F326-407B-B522-6E278986C8B5}" destId="{1EAD2963-E294-4953-9E02-23FD3BD6C143}" srcOrd="0" destOrd="0" presId="urn:microsoft.com/office/officeart/2005/8/layout/hProcess4"/>
    <dgm:cxn modelId="{8A8B49BC-E524-4CFC-8BAB-08218132D0BD}" type="presParOf" srcId="{9B30F7A6-F326-407B-B522-6E278986C8B5}" destId="{0EBA3D82-BBD6-479E-806C-861A6B48B065}" srcOrd="1" destOrd="0" presId="urn:microsoft.com/office/officeart/2005/8/layout/hProcess4"/>
    <dgm:cxn modelId="{6BF8A589-EBE2-4F10-9A5A-855347B4273C}" type="presParOf" srcId="{9B30F7A6-F326-407B-B522-6E278986C8B5}" destId="{1C36024B-FF68-46F2-89BA-E9BDAFA58D62}" srcOrd="2" destOrd="0" presId="urn:microsoft.com/office/officeart/2005/8/layout/hProcess4"/>
    <dgm:cxn modelId="{A6BAD83F-9B74-48E4-B34A-CB7289563430}" type="presParOf" srcId="{1C36024B-FF68-46F2-89BA-E9BDAFA58D62}" destId="{F59AC502-B908-4732-97E4-23ED5EDCBF45}" srcOrd="0" destOrd="0" presId="urn:microsoft.com/office/officeart/2005/8/layout/hProcess4"/>
    <dgm:cxn modelId="{51CA5432-AFF6-4B3A-9A15-895EDED8C920}" type="presParOf" srcId="{F59AC502-B908-4732-97E4-23ED5EDCBF45}" destId="{F97FD3A4-8E67-47C9-B82F-FC0E7A6BD506}" srcOrd="0" destOrd="0" presId="urn:microsoft.com/office/officeart/2005/8/layout/hProcess4"/>
    <dgm:cxn modelId="{C47F37DA-571C-4A97-B705-5A9738F25473}" type="presParOf" srcId="{F59AC502-B908-4732-97E4-23ED5EDCBF45}" destId="{579A5907-A45E-469B-AD34-D31DF46905D8}" srcOrd="1" destOrd="0" presId="urn:microsoft.com/office/officeart/2005/8/layout/hProcess4"/>
    <dgm:cxn modelId="{B079E795-1415-4287-93E6-77EAF82B50EF}" type="presParOf" srcId="{F59AC502-B908-4732-97E4-23ED5EDCBF45}" destId="{3F50034C-EF18-4DA1-A85D-F60A4CEFAA2B}" srcOrd="2" destOrd="0" presId="urn:microsoft.com/office/officeart/2005/8/layout/hProcess4"/>
    <dgm:cxn modelId="{2CFC971E-C859-44E7-8617-2402148FAF5F}" type="presParOf" srcId="{F59AC502-B908-4732-97E4-23ED5EDCBF45}" destId="{57274C3B-B09A-4A54-B795-22A706759AEB}" srcOrd="3" destOrd="0" presId="urn:microsoft.com/office/officeart/2005/8/layout/hProcess4"/>
    <dgm:cxn modelId="{EE4B3E96-849E-44F9-8E05-1A22870C4173}" type="presParOf" srcId="{F59AC502-B908-4732-97E4-23ED5EDCBF45}" destId="{79E34776-5FD2-43D3-A98C-BE91D7EA11F2}" srcOrd="4" destOrd="0" presId="urn:microsoft.com/office/officeart/2005/8/layout/hProcess4"/>
    <dgm:cxn modelId="{001D638C-B6AF-4804-8D2F-F96BCB136B92}" type="presParOf" srcId="{1C36024B-FF68-46F2-89BA-E9BDAFA58D62}" destId="{F0CD5E7D-A416-44DE-9082-190B29A6819E}" srcOrd="1" destOrd="0" presId="urn:microsoft.com/office/officeart/2005/8/layout/hProcess4"/>
    <dgm:cxn modelId="{A506BA91-D5DB-4576-AA61-FEC2AA58BBD8}" type="presParOf" srcId="{1C36024B-FF68-46F2-89BA-E9BDAFA58D62}" destId="{C719D0BE-004A-460D-86D4-2A944497E8B9}" srcOrd="2" destOrd="0" presId="urn:microsoft.com/office/officeart/2005/8/layout/hProcess4"/>
    <dgm:cxn modelId="{1B4AC41E-F3E7-4ADA-AC2B-072ED6798B8A}" type="presParOf" srcId="{C719D0BE-004A-460D-86D4-2A944497E8B9}" destId="{99A4C6EC-9D49-4640-A89E-EC013CA55831}" srcOrd="0" destOrd="0" presId="urn:microsoft.com/office/officeart/2005/8/layout/hProcess4"/>
    <dgm:cxn modelId="{500958DA-FABC-48B9-BBE3-88D748D4A4E8}" type="presParOf" srcId="{C719D0BE-004A-460D-86D4-2A944497E8B9}" destId="{C77C0BF7-809B-4557-A0AA-D8E5E53315EF}" srcOrd="1" destOrd="0" presId="urn:microsoft.com/office/officeart/2005/8/layout/hProcess4"/>
    <dgm:cxn modelId="{ED15BC5B-EA7A-4BBD-AE75-8F59D391B2E4}" type="presParOf" srcId="{C719D0BE-004A-460D-86D4-2A944497E8B9}" destId="{98A91799-D34D-4294-98EE-6C23B3BFC49A}" srcOrd="2" destOrd="0" presId="urn:microsoft.com/office/officeart/2005/8/layout/hProcess4"/>
    <dgm:cxn modelId="{3E7FAF7B-5DD2-400C-A70F-6096087AFB76}" type="presParOf" srcId="{C719D0BE-004A-460D-86D4-2A944497E8B9}" destId="{E88E453B-E242-4329-A4C4-CDA07EB688F3}" srcOrd="3" destOrd="0" presId="urn:microsoft.com/office/officeart/2005/8/layout/hProcess4"/>
    <dgm:cxn modelId="{00083B35-A78A-4C28-AFF3-E92D3F4F66C5}" type="presParOf" srcId="{C719D0BE-004A-460D-86D4-2A944497E8B9}" destId="{9E7B47F3-9EBB-4309-A5F3-0B2DABE5E245}" srcOrd="4" destOrd="0" presId="urn:microsoft.com/office/officeart/2005/8/layout/hProcess4"/>
    <dgm:cxn modelId="{B615BF9E-EA1D-4DFC-B95B-972C056039F7}" type="presParOf" srcId="{1C36024B-FF68-46F2-89BA-E9BDAFA58D62}" destId="{C1C6B746-E8F6-4E1A-946B-C1C3D464D3DD}" srcOrd="3" destOrd="0" presId="urn:microsoft.com/office/officeart/2005/8/layout/hProcess4"/>
    <dgm:cxn modelId="{479754F1-FADC-49B2-86C5-FB49470A9AF5}" type="presParOf" srcId="{1C36024B-FF68-46F2-89BA-E9BDAFA58D62}" destId="{89B9AB6F-3E3B-47B0-BA0B-C21232F9CACA}" srcOrd="4" destOrd="0" presId="urn:microsoft.com/office/officeart/2005/8/layout/hProcess4"/>
    <dgm:cxn modelId="{C7454E9F-4BBE-4C6D-B4F3-ABF161D09356}" type="presParOf" srcId="{89B9AB6F-3E3B-47B0-BA0B-C21232F9CACA}" destId="{B755B699-8856-4889-9B0B-82F79076A067}" srcOrd="0" destOrd="0" presId="urn:microsoft.com/office/officeart/2005/8/layout/hProcess4"/>
    <dgm:cxn modelId="{73379DBE-2528-41B2-96CB-C606C0E5DB0E}" type="presParOf" srcId="{89B9AB6F-3E3B-47B0-BA0B-C21232F9CACA}" destId="{D6D17FBB-2610-44C7-8E07-F262BCA5C0E5}" srcOrd="1" destOrd="0" presId="urn:microsoft.com/office/officeart/2005/8/layout/hProcess4"/>
    <dgm:cxn modelId="{B4F36580-840F-4809-8454-42FC894E257C}" type="presParOf" srcId="{89B9AB6F-3E3B-47B0-BA0B-C21232F9CACA}" destId="{40BD5674-4107-469D-A213-66833D144CE6}" srcOrd="2" destOrd="0" presId="urn:microsoft.com/office/officeart/2005/8/layout/hProcess4"/>
    <dgm:cxn modelId="{4B9D1E55-784B-4AB3-81E4-19ACA110DA22}" type="presParOf" srcId="{89B9AB6F-3E3B-47B0-BA0B-C21232F9CACA}" destId="{B84B16AE-C4AA-42B8-9CBD-08E89E168012}" srcOrd="3" destOrd="0" presId="urn:microsoft.com/office/officeart/2005/8/layout/hProcess4"/>
    <dgm:cxn modelId="{BDAC9F96-E5D4-4C3E-9E0E-C65831240A59}" type="presParOf" srcId="{89B9AB6F-3E3B-47B0-BA0B-C21232F9CACA}" destId="{5EA8214A-B699-4882-A364-20C4666E888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1405B1-E121-417B-B783-BA5BD4710683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B7EEBCB-9EB1-4687-96FE-F5B94B41ED30}">
      <dgm:prSet/>
      <dgm:spPr/>
      <dgm:t>
        <a:bodyPr/>
        <a:lstStyle/>
        <a:p>
          <a:r>
            <a:rPr lang="en-US" dirty="0"/>
            <a:t>Supervision alone will not be sufficient to change behavior.</a:t>
          </a:r>
        </a:p>
      </dgm:t>
    </dgm:pt>
    <dgm:pt modelId="{2CA2FA28-3C17-4114-B029-66A9CDF10998}" type="parTrans" cxnId="{34BD3355-C589-4C00-AC7D-4AF7DE033A6C}">
      <dgm:prSet/>
      <dgm:spPr/>
      <dgm:t>
        <a:bodyPr/>
        <a:lstStyle/>
        <a:p>
          <a:endParaRPr lang="en-US"/>
        </a:p>
      </dgm:t>
    </dgm:pt>
    <dgm:pt modelId="{DF0735A7-859C-4E2E-B4E7-ADFB16C78ECA}" type="sibTrans" cxnId="{34BD3355-C589-4C00-AC7D-4AF7DE033A6C}">
      <dgm:prSet/>
      <dgm:spPr/>
      <dgm:t>
        <a:bodyPr/>
        <a:lstStyle/>
        <a:p>
          <a:endParaRPr lang="en-US"/>
        </a:p>
      </dgm:t>
    </dgm:pt>
    <dgm:pt modelId="{835EE513-5F21-4D2D-997B-454A89D367D5}">
      <dgm:prSet/>
      <dgm:spPr/>
      <dgm:t>
        <a:bodyPr/>
        <a:lstStyle/>
        <a:p>
          <a:r>
            <a:rPr lang="en-US"/>
            <a:t>Punishment programs do not work to change behavior.</a:t>
          </a:r>
        </a:p>
      </dgm:t>
    </dgm:pt>
    <dgm:pt modelId="{C4FC3D36-30B3-4589-A3E7-C8182BB74931}" type="parTrans" cxnId="{BCAA6E00-E050-4751-9A1A-8B9BCD15D027}">
      <dgm:prSet/>
      <dgm:spPr/>
      <dgm:t>
        <a:bodyPr/>
        <a:lstStyle/>
        <a:p>
          <a:endParaRPr lang="en-US"/>
        </a:p>
      </dgm:t>
    </dgm:pt>
    <dgm:pt modelId="{3C27BBAF-9696-41C1-B5AB-533359687912}" type="sibTrans" cxnId="{BCAA6E00-E050-4751-9A1A-8B9BCD15D027}">
      <dgm:prSet/>
      <dgm:spPr/>
      <dgm:t>
        <a:bodyPr/>
        <a:lstStyle/>
        <a:p>
          <a:endParaRPr lang="en-US"/>
        </a:p>
      </dgm:t>
    </dgm:pt>
    <dgm:pt modelId="{599F9C26-891C-4028-A9A0-57DEB624AE58}">
      <dgm:prSet/>
      <dgm:spPr/>
      <dgm:t>
        <a:bodyPr/>
        <a:lstStyle/>
        <a:p>
          <a:r>
            <a:rPr lang="en-US"/>
            <a:t>Need services that are behavioral in nature.</a:t>
          </a:r>
        </a:p>
      </dgm:t>
    </dgm:pt>
    <dgm:pt modelId="{C5F362F4-BE2D-451B-9E22-35B03EA6C584}" type="parTrans" cxnId="{3BA731E5-F09C-4B05-801D-7387FBF7A782}">
      <dgm:prSet/>
      <dgm:spPr/>
      <dgm:t>
        <a:bodyPr/>
        <a:lstStyle/>
        <a:p>
          <a:endParaRPr lang="en-US"/>
        </a:p>
      </dgm:t>
    </dgm:pt>
    <dgm:pt modelId="{1A44E6C1-B8B7-4460-BAE1-C7B794F82EA1}" type="sibTrans" cxnId="{3BA731E5-F09C-4B05-801D-7387FBF7A782}">
      <dgm:prSet/>
      <dgm:spPr/>
      <dgm:t>
        <a:bodyPr/>
        <a:lstStyle/>
        <a:p>
          <a:endParaRPr lang="en-US"/>
        </a:p>
      </dgm:t>
    </dgm:pt>
    <dgm:pt modelId="{8C2101C6-B71F-490E-ABA8-7AAE02C4D0EF}" type="pres">
      <dgm:prSet presAssocID="{3C1405B1-E121-417B-B783-BA5BD4710683}" presName="outerComposite" presStyleCnt="0">
        <dgm:presLayoutVars>
          <dgm:chMax val="5"/>
          <dgm:dir/>
          <dgm:resizeHandles val="exact"/>
        </dgm:presLayoutVars>
      </dgm:prSet>
      <dgm:spPr/>
    </dgm:pt>
    <dgm:pt modelId="{0B268D6F-282F-4427-8236-B8C3C6D5AA52}" type="pres">
      <dgm:prSet presAssocID="{3C1405B1-E121-417B-B783-BA5BD4710683}" presName="dummyMaxCanvas" presStyleCnt="0">
        <dgm:presLayoutVars/>
      </dgm:prSet>
      <dgm:spPr/>
    </dgm:pt>
    <dgm:pt modelId="{D00B7D99-DE64-47F2-810F-468DD93D31E7}" type="pres">
      <dgm:prSet presAssocID="{3C1405B1-E121-417B-B783-BA5BD4710683}" presName="ThreeNodes_1" presStyleLbl="node1" presStyleIdx="0" presStyleCnt="3" custLinFactNeighborX="3352" custLinFactNeighborY="-2363">
        <dgm:presLayoutVars>
          <dgm:bulletEnabled val="1"/>
        </dgm:presLayoutVars>
      </dgm:prSet>
      <dgm:spPr/>
    </dgm:pt>
    <dgm:pt modelId="{2CB1D39E-7970-465C-9DDA-FEA2EE946695}" type="pres">
      <dgm:prSet presAssocID="{3C1405B1-E121-417B-B783-BA5BD4710683}" presName="ThreeNodes_2" presStyleLbl="node1" presStyleIdx="1" presStyleCnt="3">
        <dgm:presLayoutVars>
          <dgm:bulletEnabled val="1"/>
        </dgm:presLayoutVars>
      </dgm:prSet>
      <dgm:spPr/>
    </dgm:pt>
    <dgm:pt modelId="{27F1CEDB-4B00-41CC-8A51-A895A2A771BB}" type="pres">
      <dgm:prSet presAssocID="{3C1405B1-E121-417B-B783-BA5BD4710683}" presName="ThreeNodes_3" presStyleLbl="node1" presStyleIdx="2" presStyleCnt="3">
        <dgm:presLayoutVars>
          <dgm:bulletEnabled val="1"/>
        </dgm:presLayoutVars>
      </dgm:prSet>
      <dgm:spPr/>
    </dgm:pt>
    <dgm:pt modelId="{6C68DD75-8E3B-4BFE-A71A-E5337BCD2B4A}" type="pres">
      <dgm:prSet presAssocID="{3C1405B1-E121-417B-B783-BA5BD4710683}" presName="ThreeConn_1-2" presStyleLbl="fgAccFollowNode1" presStyleIdx="0" presStyleCnt="2">
        <dgm:presLayoutVars>
          <dgm:bulletEnabled val="1"/>
        </dgm:presLayoutVars>
      </dgm:prSet>
      <dgm:spPr/>
    </dgm:pt>
    <dgm:pt modelId="{FA3C61F9-F12C-4CAD-84A1-0AF1581F4A52}" type="pres">
      <dgm:prSet presAssocID="{3C1405B1-E121-417B-B783-BA5BD4710683}" presName="ThreeConn_2-3" presStyleLbl="fgAccFollowNode1" presStyleIdx="1" presStyleCnt="2">
        <dgm:presLayoutVars>
          <dgm:bulletEnabled val="1"/>
        </dgm:presLayoutVars>
      </dgm:prSet>
      <dgm:spPr/>
    </dgm:pt>
    <dgm:pt modelId="{A0A1FCE8-B723-4C3D-9742-524EF023F522}" type="pres">
      <dgm:prSet presAssocID="{3C1405B1-E121-417B-B783-BA5BD4710683}" presName="ThreeNodes_1_text" presStyleLbl="node1" presStyleIdx="2" presStyleCnt="3">
        <dgm:presLayoutVars>
          <dgm:bulletEnabled val="1"/>
        </dgm:presLayoutVars>
      </dgm:prSet>
      <dgm:spPr/>
    </dgm:pt>
    <dgm:pt modelId="{692B250B-C251-422C-A6C0-FE556FB7A8CB}" type="pres">
      <dgm:prSet presAssocID="{3C1405B1-E121-417B-B783-BA5BD4710683}" presName="ThreeNodes_2_text" presStyleLbl="node1" presStyleIdx="2" presStyleCnt="3">
        <dgm:presLayoutVars>
          <dgm:bulletEnabled val="1"/>
        </dgm:presLayoutVars>
      </dgm:prSet>
      <dgm:spPr/>
    </dgm:pt>
    <dgm:pt modelId="{9EBF9C51-07AB-44D2-B7D1-B5465E11E956}" type="pres">
      <dgm:prSet presAssocID="{3C1405B1-E121-417B-B783-BA5BD47106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CAA6E00-E050-4751-9A1A-8B9BCD15D027}" srcId="{3C1405B1-E121-417B-B783-BA5BD4710683}" destId="{835EE513-5F21-4D2D-997B-454A89D367D5}" srcOrd="1" destOrd="0" parTransId="{C4FC3D36-30B3-4589-A3E7-C8182BB74931}" sibTransId="{3C27BBAF-9696-41C1-B5AB-533359687912}"/>
    <dgm:cxn modelId="{3F11DA0A-2602-4397-8BEC-AC1D2661B0D5}" type="presOf" srcId="{599F9C26-891C-4028-A9A0-57DEB624AE58}" destId="{27F1CEDB-4B00-41CC-8A51-A895A2A771BB}" srcOrd="0" destOrd="0" presId="urn:microsoft.com/office/officeart/2005/8/layout/vProcess5"/>
    <dgm:cxn modelId="{1982F914-9F1B-48E9-A798-07AF42C130F6}" type="presOf" srcId="{3C1405B1-E121-417B-B783-BA5BD4710683}" destId="{8C2101C6-B71F-490E-ABA8-7AAE02C4D0EF}" srcOrd="0" destOrd="0" presId="urn:microsoft.com/office/officeart/2005/8/layout/vProcess5"/>
    <dgm:cxn modelId="{F9A7EE6B-1929-4791-AD2E-EEAB339FD1F1}" type="presOf" srcId="{835EE513-5F21-4D2D-997B-454A89D367D5}" destId="{692B250B-C251-422C-A6C0-FE556FB7A8CB}" srcOrd="1" destOrd="0" presId="urn:microsoft.com/office/officeart/2005/8/layout/vProcess5"/>
    <dgm:cxn modelId="{E51BE971-67E7-4A1D-B8EA-DCD55F160402}" type="presOf" srcId="{3C27BBAF-9696-41C1-B5AB-533359687912}" destId="{FA3C61F9-F12C-4CAD-84A1-0AF1581F4A52}" srcOrd="0" destOrd="0" presId="urn:microsoft.com/office/officeart/2005/8/layout/vProcess5"/>
    <dgm:cxn modelId="{921F9C72-B66F-4EC8-A7BD-B23BA99623B1}" type="presOf" srcId="{599F9C26-891C-4028-A9A0-57DEB624AE58}" destId="{9EBF9C51-07AB-44D2-B7D1-B5465E11E956}" srcOrd="1" destOrd="0" presId="urn:microsoft.com/office/officeart/2005/8/layout/vProcess5"/>
    <dgm:cxn modelId="{34BD3355-C589-4C00-AC7D-4AF7DE033A6C}" srcId="{3C1405B1-E121-417B-B783-BA5BD4710683}" destId="{9B7EEBCB-9EB1-4687-96FE-F5B94B41ED30}" srcOrd="0" destOrd="0" parTransId="{2CA2FA28-3C17-4114-B029-66A9CDF10998}" sibTransId="{DF0735A7-859C-4E2E-B4E7-ADFB16C78ECA}"/>
    <dgm:cxn modelId="{D19EEF89-F689-4288-9A5B-DA3D0BE68677}" type="presOf" srcId="{9B7EEBCB-9EB1-4687-96FE-F5B94B41ED30}" destId="{A0A1FCE8-B723-4C3D-9742-524EF023F522}" srcOrd="1" destOrd="0" presId="urn:microsoft.com/office/officeart/2005/8/layout/vProcess5"/>
    <dgm:cxn modelId="{739FBAB3-719B-40AE-9A2F-3B343BA8E444}" type="presOf" srcId="{DF0735A7-859C-4E2E-B4E7-ADFB16C78ECA}" destId="{6C68DD75-8E3B-4BFE-A71A-E5337BCD2B4A}" srcOrd="0" destOrd="0" presId="urn:microsoft.com/office/officeart/2005/8/layout/vProcess5"/>
    <dgm:cxn modelId="{E9FB45BC-E017-48EB-8DBA-323EBB3300F2}" type="presOf" srcId="{9B7EEBCB-9EB1-4687-96FE-F5B94B41ED30}" destId="{D00B7D99-DE64-47F2-810F-468DD93D31E7}" srcOrd="0" destOrd="0" presId="urn:microsoft.com/office/officeart/2005/8/layout/vProcess5"/>
    <dgm:cxn modelId="{0CE502C2-5A98-43DC-BDAA-67535E71E93A}" type="presOf" srcId="{835EE513-5F21-4D2D-997B-454A89D367D5}" destId="{2CB1D39E-7970-465C-9DDA-FEA2EE946695}" srcOrd="0" destOrd="0" presId="urn:microsoft.com/office/officeart/2005/8/layout/vProcess5"/>
    <dgm:cxn modelId="{3BA731E5-F09C-4B05-801D-7387FBF7A782}" srcId="{3C1405B1-E121-417B-B783-BA5BD4710683}" destId="{599F9C26-891C-4028-A9A0-57DEB624AE58}" srcOrd="2" destOrd="0" parTransId="{C5F362F4-BE2D-451B-9E22-35B03EA6C584}" sibTransId="{1A44E6C1-B8B7-4460-BAE1-C7B794F82EA1}"/>
    <dgm:cxn modelId="{73F89DD9-9238-4E2C-A3D0-F788C6AB7DDA}" type="presParOf" srcId="{8C2101C6-B71F-490E-ABA8-7AAE02C4D0EF}" destId="{0B268D6F-282F-4427-8236-B8C3C6D5AA52}" srcOrd="0" destOrd="0" presId="urn:microsoft.com/office/officeart/2005/8/layout/vProcess5"/>
    <dgm:cxn modelId="{053EB476-D0F6-4795-AD33-8D9ECE8AD7C4}" type="presParOf" srcId="{8C2101C6-B71F-490E-ABA8-7AAE02C4D0EF}" destId="{D00B7D99-DE64-47F2-810F-468DD93D31E7}" srcOrd="1" destOrd="0" presId="urn:microsoft.com/office/officeart/2005/8/layout/vProcess5"/>
    <dgm:cxn modelId="{F6FFBD6E-30D0-4F46-BEAC-F52E7227CB30}" type="presParOf" srcId="{8C2101C6-B71F-490E-ABA8-7AAE02C4D0EF}" destId="{2CB1D39E-7970-465C-9DDA-FEA2EE946695}" srcOrd="2" destOrd="0" presId="urn:microsoft.com/office/officeart/2005/8/layout/vProcess5"/>
    <dgm:cxn modelId="{DDFC572B-B4CA-41E9-8A87-CDB3B352F296}" type="presParOf" srcId="{8C2101C6-B71F-490E-ABA8-7AAE02C4D0EF}" destId="{27F1CEDB-4B00-41CC-8A51-A895A2A771BB}" srcOrd="3" destOrd="0" presId="urn:microsoft.com/office/officeart/2005/8/layout/vProcess5"/>
    <dgm:cxn modelId="{54328E0C-6AEA-471E-AE00-6415F6B5AFC4}" type="presParOf" srcId="{8C2101C6-B71F-490E-ABA8-7AAE02C4D0EF}" destId="{6C68DD75-8E3B-4BFE-A71A-E5337BCD2B4A}" srcOrd="4" destOrd="0" presId="urn:microsoft.com/office/officeart/2005/8/layout/vProcess5"/>
    <dgm:cxn modelId="{06C4C5B3-A493-44A4-B43F-F18CFDA7BCCA}" type="presParOf" srcId="{8C2101C6-B71F-490E-ABA8-7AAE02C4D0EF}" destId="{FA3C61F9-F12C-4CAD-84A1-0AF1581F4A52}" srcOrd="5" destOrd="0" presId="urn:microsoft.com/office/officeart/2005/8/layout/vProcess5"/>
    <dgm:cxn modelId="{DD4A101E-FC12-45F4-BD82-FC2F7DE4BF8B}" type="presParOf" srcId="{8C2101C6-B71F-490E-ABA8-7AAE02C4D0EF}" destId="{A0A1FCE8-B723-4C3D-9742-524EF023F522}" srcOrd="6" destOrd="0" presId="urn:microsoft.com/office/officeart/2005/8/layout/vProcess5"/>
    <dgm:cxn modelId="{09CFD574-AE5D-418F-8E8D-3A99C6DD2881}" type="presParOf" srcId="{8C2101C6-B71F-490E-ABA8-7AAE02C4D0EF}" destId="{692B250B-C251-422C-A6C0-FE556FB7A8CB}" srcOrd="7" destOrd="0" presId="urn:microsoft.com/office/officeart/2005/8/layout/vProcess5"/>
    <dgm:cxn modelId="{37967E53-145D-40FC-8C62-FD6906E396B8}" type="presParOf" srcId="{8C2101C6-B71F-490E-ABA8-7AAE02C4D0EF}" destId="{9EBF9C51-07AB-44D2-B7D1-B5465E11E9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9A6BFA-297F-4A23-86FC-3EF2A3381C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0BAE49-87FC-4F33-85AE-9674549F59BA}">
      <dgm:prSet phldrT="[Text]"/>
      <dgm:spPr/>
      <dgm:t>
        <a:bodyPr/>
        <a:lstStyle/>
        <a:p>
          <a:r>
            <a:rPr lang="en-US" dirty="0"/>
            <a:t>Perception of Substance Use: </a:t>
          </a:r>
        </a:p>
      </dgm:t>
    </dgm:pt>
    <dgm:pt modelId="{F06492CE-C704-43DC-8824-FBF58EBC1915}" type="parTrans" cxnId="{A86EC02D-815C-4223-A44A-F7FBE3847B13}">
      <dgm:prSet/>
      <dgm:spPr/>
      <dgm:t>
        <a:bodyPr/>
        <a:lstStyle/>
        <a:p>
          <a:endParaRPr lang="en-US"/>
        </a:p>
      </dgm:t>
    </dgm:pt>
    <dgm:pt modelId="{0FED921F-54BB-449F-9D0F-5A5D2734CAE6}" type="sibTrans" cxnId="{A86EC02D-815C-4223-A44A-F7FBE3847B13}">
      <dgm:prSet/>
      <dgm:spPr/>
      <dgm:t>
        <a:bodyPr/>
        <a:lstStyle/>
        <a:p>
          <a:endParaRPr lang="en-US"/>
        </a:p>
      </dgm:t>
    </dgm:pt>
    <dgm:pt modelId="{FD9AEDBD-D939-4184-B510-7E255707A436}">
      <dgm:prSet phldrT="[Text]"/>
      <dgm:spPr/>
      <dgm:t>
        <a:bodyPr/>
        <a:lstStyle/>
        <a:p>
          <a:r>
            <a:rPr lang="en-US" dirty="0"/>
            <a:t>Awareness of Local Help and Resources:</a:t>
          </a:r>
        </a:p>
      </dgm:t>
    </dgm:pt>
    <dgm:pt modelId="{B6160E54-A6E6-4B26-A771-584EDA721630}" type="parTrans" cxnId="{8897A6A4-4463-48C2-B42D-7CFE4F2CD842}">
      <dgm:prSet/>
      <dgm:spPr/>
      <dgm:t>
        <a:bodyPr/>
        <a:lstStyle/>
        <a:p>
          <a:endParaRPr lang="en-US"/>
        </a:p>
      </dgm:t>
    </dgm:pt>
    <dgm:pt modelId="{A843F41D-56C7-4F0C-B36A-F062627D866F}" type="sibTrans" cxnId="{8897A6A4-4463-48C2-B42D-7CFE4F2CD842}">
      <dgm:prSet/>
      <dgm:spPr/>
      <dgm:t>
        <a:bodyPr/>
        <a:lstStyle/>
        <a:p>
          <a:endParaRPr lang="en-US"/>
        </a:p>
      </dgm:t>
    </dgm:pt>
    <dgm:pt modelId="{96F45BDB-178F-4ABD-904D-48881CE66BF1}">
      <dgm:prSet/>
      <dgm:spPr/>
      <dgm:t>
        <a:bodyPr/>
        <a:lstStyle/>
        <a:p>
          <a:r>
            <a:rPr lang="en-US" dirty="0"/>
            <a:t>75.3% Agreed/Strongly Agreed that they have a drug/alcohol problem.</a:t>
          </a:r>
        </a:p>
      </dgm:t>
    </dgm:pt>
    <dgm:pt modelId="{2BF87B2C-0CFB-48A6-9EC2-237CF9F1A0A7}" type="parTrans" cxnId="{77AD687C-E2A0-4902-ABE6-2C32A3031142}">
      <dgm:prSet/>
      <dgm:spPr/>
      <dgm:t>
        <a:bodyPr/>
        <a:lstStyle/>
        <a:p>
          <a:endParaRPr lang="en-US"/>
        </a:p>
      </dgm:t>
    </dgm:pt>
    <dgm:pt modelId="{E2576E02-C71F-4228-A2E2-4DFBFCF873DC}" type="sibTrans" cxnId="{77AD687C-E2A0-4902-ABE6-2C32A3031142}">
      <dgm:prSet/>
      <dgm:spPr/>
      <dgm:t>
        <a:bodyPr/>
        <a:lstStyle/>
        <a:p>
          <a:endParaRPr lang="en-US"/>
        </a:p>
      </dgm:t>
    </dgm:pt>
    <dgm:pt modelId="{798EE7A1-542F-405F-B9D2-256820E958F6}">
      <dgm:prSet/>
      <dgm:spPr/>
      <dgm:t>
        <a:bodyPr/>
        <a:lstStyle/>
        <a:p>
          <a:r>
            <a:rPr lang="en-US" dirty="0"/>
            <a:t>72.8% reported that someone in their family has a drug/alcohol problem.</a:t>
          </a:r>
        </a:p>
      </dgm:t>
    </dgm:pt>
    <dgm:pt modelId="{8F6043FE-4F64-466C-81A9-15AB96848746}" type="parTrans" cxnId="{8BF27FEF-A5B3-4E12-9307-31B028A95154}">
      <dgm:prSet/>
      <dgm:spPr/>
      <dgm:t>
        <a:bodyPr/>
        <a:lstStyle/>
        <a:p>
          <a:endParaRPr lang="en-US"/>
        </a:p>
      </dgm:t>
    </dgm:pt>
    <dgm:pt modelId="{B9728795-D9A6-4147-8C71-566E979059C2}" type="sibTrans" cxnId="{8BF27FEF-A5B3-4E12-9307-31B028A95154}">
      <dgm:prSet/>
      <dgm:spPr/>
      <dgm:t>
        <a:bodyPr/>
        <a:lstStyle/>
        <a:p>
          <a:endParaRPr lang="en-US"/>
        </a:p>
      </dgm:t>
    </dgm:pt>
    <dgm:pt modelId="{AB6AD441-4ECA-46BE-A555-3BFF6BCF4A0B}">
      <dgm:prSet/>
      <dgm:spPr/>
      <dgm:t>
        <a:bodyPr/>
        <a:lstStyle/>
        <a:p>
          <a:r>
            <a:rPr lang="en-US" dirty="0"/>
            <a:t>82.7% reports that their “community” has a drug/alcohol problem.</a:t>
          </a:r>
        </a:p>
      </dgm:t>
    </dgm:pt>
    <dgm:pt modelId="{8C98F140-BA15-4BAA-8346-084E7EDD860C}" type="parTrans" cxnId="{0AE03349-2D6A-4C1D-9462-9888D52329EA}">
      <dgm:prSet/>
      <dgm:spPr/>
      <dgm:t>
        <a:bodyPr/>
        <a:lstStyle/>
        <a:p>
          <a:endParaRPr lang="en-US"/>
        </a:p>
      </dgm:t>
    </dgm:pt>
    <dgm:pt modelId="{40AF001D-C0DC-4608-AC51-E2DA0BECD0BA}" type="sibTrans" cxnId="{0AE03349-2D6A-4C1D-9462-9888D52329EA}">
      <dgm:prSet/>
      <dgm:spPr/>
      <dgm:t>
        <a:bodyPr/>
        <a:lstStyle/>
        <a:p>
          <a:endParaRPr lang="en-US"/>
        </a:p>
      </dgm:t>
    </dgm:pt>
    <dgm:pt modelId="{CAECE630-6DCF-4C7A-9A34-83978C7F4B2F}">
      <dgm:prSet/>
      <dgm:spPr/>
      <dgm:t>
        <a:bodyPr/>
        <a:lstStyle/>
        <a:p>
          <a:r>
            <a:rPr lang="en-US" dirty="0"/>
            <a:t>75.3% agreed/strongly agreed that daily illegal drug use (77.7%) and alcohol use (72.9%) is harmful.</a:t>
          </a:r>
        </a:p>
      </dgm:t>
    </dgm:pt>
    <dgm:pt modelId="{AF4B73FA-5EFF-4205-8CBC-4EEB66C4EC45}" type="parTrans" cxnId="{955B80D3-912C-4154-8990-A263DB8C70D0}">
      <dgm:prSet/>
      <dgm:spPr/>
      <dgm:t>
        <a:bodyPr/>
        <a:lstStyle/>
        <a:p>
          <a:endParaRPr lang="en-US"/>
        </a:p>
      </dgm:t>
    </dgm:pt>
    <dgm:pt modelId="{7B6E36E5-CFF3-4F2E-9078-47E91FF9195A}" type="sibTrans" cxnId="{955B80D3-912C-4154-8990-A263DB8C70D0}">
      <dgm:prSet/>
      <dgm:spPr/>
      <dgm:t>
        <a:bodyPr/>
        <a:lstStyle/>
        <a:p>
          <a:endParaRPr lang="en-US"/>
        </a:p>
      </dgm:t>
    </dgm:pt>
    <dgm:pt modelId="{925E1B5D-9007-4293-A8C4-34087D247803}">
      <dgm:prSet/>
      <dgm:spPr/>
      <dgm:t>
        <a:bodyPr/>
        <a:lstStyle/>
        <a:p>
          <a:endParaRPr lang="en-US" dirty="0"/>
        </a:p>
      </dgm:t>
    </dgm:pt>
    <dgm:pt modelId="{42BEF32C-90E0-4F79-BA5E-72F12D7E92B0}" type="parTrans" cxnId="{51CD905F-3C34-49B3-9EE1-2DC542C1FEB4}">
      <dgm:prSet/>
      <dgm:spPr/>
      <dgm:t>
        <a:bodyPr/>
        <a:lstStyle/>
        <a:p>
          <a:endParaRPr lang="en-US"/>
        </a:p>
      </dgm:t>
    </dgm:pt>
    <dgm:pt modelId="{59A3AE2C-0762-4A5C-8287-059560613106}" type="sibTrans" cxnId="{51CD905F-3C34-49B3-9EE1-2DC542C1FEB4}">
      <dgm:prSet/>
      <dgm:spPr/>
      <dgm:t>
        <a:bodyPr/>
        <a:lstStyle/>
        <a:p>
          <a:endParaRPr lang="en-US"/>
        </a:p>
      </dgm:t>
    </dgm:pt>
    <dgm:pt modelId="{38AC8B15-F6B4-4F5E-BC40-80E9B7DC2D77}">
      <dgm:prSet/>
      <dgm:spPr/>
      <dgm:t>
        <a:bodyPr/>
        <a:lstStyle/>
        <a:p>
          <a:r>
            <a:rPr lang="en-US" dirty="0"/>
            <a:t>A larger percentage of inmates what successfully completed probation reported awareness of local resources to help than did those who had not successfully completed probation (79% versus 62.5%)</a:t>
          </a:r>
        </a:p>
      </dgm:t>
    </dgm:pt>
    <dgm:pt modelId="{22FFA09B-B712-4C08-BEC2-87B41DBC8E01}" type="parTrans" cxnId="{47A0576C-1591-42BD-9F8A-677EDA8CB549}">
      <dgm:prSet/>
      <dgm:spPr/>
      <dgm:t>
        <a:bodyPr/>
        <a:lstStyle/>
        <a:p>
          <a:endParaRPr lang="en-US"/>
        </a:p>
      </dgm:t>
    </dgm:pt>
    <dgm:pt modelId="{172048D0-26B5-4D01-B055-E311ACD2DB85}" type="sibTrans" cxnId="{47A0576C-1591-42BD-9F8A-677EDA8CB549}">
      <dgm:prSet/>
      <dgm:spPr/>
      <dgm:t>
        <a:bodyPr/>
        <a:lstStyle/>
        <a:p>
          <a:endParaRPr lang="en-US"/>
        </a:p>
      </dgm:t>
    </dgm:pt>
    <dgm:pt modelId="{4ABBF22A-B566-44D0-AD3F-A8C068AD1722}">
      <dgm:prSet/>
      <dgm:spPr/>
      <dgm:t>
        <a:bodyPr/>
        <a:lstStyle/>
        <a:p>
          <a:r>
            <a:rPr lang="en-US" dirty="0"/>
            <a:t>88.8% disagreed with the statement “You can’t help people who have a drug or alcohol problem”</a:t>
          </a:r>
        </a:p>
      </dgm:t>
    </dgm:pt>
    <dgm:pt modelId="{6D3B4F67-2906-4912-8B8C-F1D059A304BC}" type="parTrans" cxnId="{145EDAA8-5007-4B89-9E56-FECA54E2D268}">
      <dgm:prSet/>
      <dgm:spPr/>
      <dgm:t>
        <a:bodyPr/>
        <a:lstStyle/>
        <a:p>
          <a:endParaRPr lang="en-US"/>
        </a:p>
      </dgm:t>
    </dgm:pt>
    <dgm:pt modelId="{3FDA7278-AAB2-404B-8732-A3D657EB7CF7}" type="sibTrans" cxnId="{145EDAA8-5007-4B89-9E56-FECA54E2D268}">
      <dgm:prSet/>
      <dgm:spPr/>
      <dgm:t>
        <a:bodyPr/>
        <a:lstStyle/>
        <a:p>
          <a:endParaRPr lang="en-US"/>
        </a:p>
      </dgm:t>
    </dgm:pt>
    <dgm:pt modelId="{FC01E410-13DB-4484-A4B5-8DBF52D4F037}" type="pres">
      <dgm:prSet presAssocID="{199A6BFA-297F-4A23-86FC-3EF2A3381C45}" presName="linear" presStyleCnt="0">
        <dgm:presLayoutVars>
          <dgm:dir/>
          <dgm:animLvl val="lvl"/>
          <dgm:resizeHandles val="exact"/>
        </dgm:presLayoutVars>
      </dgm:prSet>
      <dgm:spPr/>
    </dgm:pt>
    <dgm:pt modelId="{832856A1-4BF3-4240-8059-E76796F16175}" type="pres">
      <dgm:prSet presAssocID="{680BAE49-87FC-4F33-85AE-9674549F59BA}" presName="parentLin" presStyleCnt="0"/>
      <dgm:spPr/>
    </dgm:pt>
    <dgm:pt modelId="{CEE4F4BE-A09A-41E6-9E2D-51665D4054AE}" type="pres">
      <dgm:prSet presAssocID="{680BAE49-87FC-4F33-85AE-9674549F59BA}" presName="parentLeftMargin" presStyleLbl="node1" presStyleIdx="0" presStyleCnt="2"/>
      <dgm:spPr/>
    </dgm:pt>
    <dgm:pt modelId="{82C087D1-9FC7-41EB-B273-523CEFC6C59E}" type="pres">
      <dgm:prSet presAssocID="{680BAE49-87FC-4F33-85AE-9674549F59BA}" presName="parentText" presStyleLbl="node1" presStyleIdx="0" presStyleCnt="2" custLinFactNeighborX="-81717" custLinFactNeighborY="-42283">
        <dgm:presLayoutVars>
          <dgm:chMax val="0"/>
          <dgm:bulletEnabled val="1"/>
        </dgm:presLayoutVars>
      </dgm:prSet>
      <dgm:spPr/>
    </dgm:pt>
    <dgm:pt modelId="{8066363C-0072-4242-8E45-92359CE59097}" type="pres">
      <dgm:prSet presAssocID="{680BAE49-87FC-4F33-85AE-9674549F59BA}" presName="negativeSpace" presStyleCnt="0"/>
      <dgm:spPr/>
    </dgm:pt>
    <dgm:pt modelId="{D4F0B767-80ED-45F0-9AE5-5D8A9F62C044}" type="pres">
      <dgm:prSet presAssocID="{680BAE49-87FC-4F33-85AE-9674549F59BA}" presName="childText" presStyleLbl="conFgAcc1" presStyleIdx="0" presStyleCnt="2" custScaleY="61012" custLinFactNeighborX="837" custLinFactNeighborY="-85246">
        <dgm:presLayoutVars>
          <dgm:bulletEnabled val="1"/>
        </dgm:presLayoutVars>
      </dgm:prSet>
      <dgm:spPr/>
    </dgm:pt>
    <dgm:pt modelId="{217CCACA-983A-486F-B524-4A80F4F23ABE}" type="pres">
      <dgm:prSet presAssocID="{0FED921F-54BB-449F-9D0F-5A5D2734CAE6}" presName="spaceBetweenRectangles" presStyleCnt="0"/>
      <dgm:spPr/>
    </dgm:pt>
    <dgm:pt modelId="{DE4F493D-819B-4C54-A863-26E2B0F57923}" type="pres">
      <dgm:prSet presAssocID="{FD9AEDBD-D939-4184-B510-7E255707A436}" presName="parentLin" presStyleCnt="0"/>
      <dgm:spPr/>
    </dgm:pt>
    <dgm:pt modelId="{76C13580-8AF2-4553-892C-F621F92D4492}" type="pres">
      <dgm:prSet presAssocID="{FD9AEDBD-D939-4184-B510-7E255707A436}" presName="parentLeftMargin" presStyleLbl="node1" presStyleIdx="0" presStyleCnt="2"/>
      <dgm:spPr/>
    </dgm:pt>
    <dgm:pt modelId="{4B486E80-D4E8-48C4-989A-F944DA36F39F}" type="pres">
      <dgm:prSet presAssocID="{FD9AEDBD-D939-4184-B510-7E255707A4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3D76D2A-3A48-401D-B20D-D27D596CBA5E}" type="pres">
      <dgm:prSet presAssocID="{FD9AEDBD-D939-4184-B510-7E255707A436}" presName="negativeSpace" presStyleCnt="0"/>
      <dgm:spPr/>
    </dgm:pt>
    <dgm:pt modelId="{479977AF-C547-4748-8735-0CB587528B6E}" type="pres">
      <dgm:prSet presAssocID="{FD9AEDBD-D939-4184-B510-7E255707A436}" presName="childText" presStyleLbl="conFgAcc1" presStyleIdx="1" presStyleCnt="2" custScaleX="100000" custScaleY="64717" custLinFactNeighborX="-439" custLinFactNeighborY="-13493">
        <dgm:presLayoutVars>
          <dgm:bulletEnabled val="1"/>
        </dgm:presLayoutVars>
      </dgm:prSet>
      <dgm:spPr/>
    </dgm:pt>
  </dgm:ptLst>
  <dgm:cxnLst>
    <dgm:cxn modelId="{A2B3FC09-BA19-492A-AF18-859A0796E2E9}" type="presOf" srcId="{925E1B5D-9007-4293-A8C4-34087D247803}" destId="{479977AF-C547-4748-8735-0CB587528B6E}" srcOrd="0" destOrd="0" presId="urn:microsoft.com/office/officeart/2005/8/layout/list1"/>
    <dgm:cxn modelId="{18CFF919-3C08-4FCB-AF0C-2F8E23CDE7FE}" type="presOf" srcId="{4ABBF22A-B566-44D0-AD3F-A8C068AD1722}" destId="{479977AF-C547-4748-8735-0CB587528B6E}" srcOrd="0" destOrd="2" presId="urn:microsoft.com/office/officeart/2005/8/layout/list1"/>
    <dgm:cxn modelId="{09E98F29-4F8B-46AD-9F36-03BEE124B4F8}" type="presOf" srcId="{798EE7A1-542F-405F-B9D2-256820E958F6}" destId="{D4F0B767-80ED-45F0-9AE5-5D8A9F62C044}" srcOrd="0" destOrd="1" presId="urn:microsoft.com/office/officeart/2005/8/layout/list1"/>
    <dgm:cxn modelId="{A86EC02D-815C-4223-A44A-F7FBE3847B13}" srcId="{199A6BFA-297F-4A23-86FC-3EF2A3381C45}" destId="{680BAE49-87FC-4F33-85AE-9674549F59BA}" srcOrd="0" destOrd="0" parTransId="{F06492CE-C704-43DC-8824-FBF58EBC1915}" sibTransId="{0FED921F-54BB-449F-9D0F-5A5D2734CAE6}"/>
    <dgm:cxn modelId="{BAA85F33-C529-481B-9E0B-6564804D6D27}" type="presOf" srcId="{680BAE49-87FC-4F33-85AE-9674549F59BA}" destId="{82C087D1-9FC7-41EB-B273-523CEFC6C59E}" srcOrd="1" destOrd="0" presId="urn:microsoft.com/office/officeart/2005/8/layout/list1"/>
    <dgm:cxn modelId="{3DD8E55D-669A-499B-B250-62886039EB59}" type="presOf" srcId="{680BAE49-87FC-4F33-85AE-9674549F59BA}" destId="{CEE4F4BE-A09A-41E6-9E2D-51665D4054AE}" srcOrd="0" destOrd="0" presId="urn:microsoft.com/office/officeart/2005/8/layout/list1"/>
    <dgm:cxn modelId="{51CD905F-3C34-49B3-9EE1-2DC542C1FEB4}" srcId="{FD9AEDBD-D939-4184-B510-7E255707A436}" destId="{925E1B5D-9007-4293-A8C4-34087D247803}" srcOrd="0" destOrd="0" parTransId="{42BEF32C-90E0-4F79-BA5E-72F12D7E92B0}" sibTransId="{59A3AE2C-0762-4A5C-8287-059560613106}"/>
    <dgm:cxn modelId="{126C3360-5F76-498A-B3D6-54039200DE8E}" type="presOf" srcId="{FD9AEDBD-D939-4184-B510-7E255707A436}" destId="{76C13580-8AF2-4553-892C-F621F92D4492}" srcOrd="0" destOrd="0" presId="urn:microsoft.com/office/officeart/2005/8/layout/list1"/>
    <dgm:cxn modelId="{0AE03349-2D6A-4C1D-9462-9888D52329EA}" srcId="{680BAE49-87FC-4F33-85AE-9674549F59BA}" destId="{AB6AD441-4ECA-46BE-A555-3BFF6BCF4A0B}" srcOrd="2" destOrd="0" parTransId="{8C98F140-BA15-4BAA-8346-084E7EDD860C}" sibTransId="{40AF001D-C0DC-4608-AC51-E2DA0BECD0BA}"/>
    <dgm:cxn modelId="{47A0576C-1591-42BD-9F8A-677EDA8CB549}" srcId="{FD9AEDBD-D939-4184-B510-7E255707A436}" destId="{38AC8B15-F6B4-4F5E-BC40-80E9B7DC2D77}" srcOrd="1" destOrd="0" parTransId="{22FFA09B-B712-4C08-BEC2-87B41DBC8E01}" sibTransId="{172048D0-26B5-4D01-B055-E311ACD2DB85}"/>
    <dgm:cxn modelId="{77AD687C-E2A0-4902-ABE6-2C32A3031142}" srcId="{680BAE49-87FC-4F33-85AE-9674549F59BA}" destId="{96F45BDB-178F-4ABD-904D-48881CE66BF1}" srcOrd="0" destOrd="0" parTransId="{2BF87B2C-0CFB-48A6-9EC2-237CF9F1A0A7}" sibTransId="{E2576E02-C71F-4228-A2E2-4DFBFCF873DC}"/>
    <dgm:cxn modelId="{F9344C7D-FA12-4615-AB30-B70A74B08248}" type="presOf" srcId="{CAECE630-6DCF-4C7A-9A34-83978C7F4B2F}" destId="{D4F0B767-80ED-45F0-9AE5-5D8A9F62C044}" srcOrd="0" destOrd="3" presId="urn:microsoft.com/office/officeart/2005/8/layout/list1"/>
    <dgm:cxn modelId="{56AC2B96-C50C-417D-B438-E8E1EA96F93A}" type="presOf" srcId="{FD9AEDBD-D939-4184-B510-7E255707A436}" destId="{4B486E80-D4E8-48C4-989A-F944DA36F39F}" srcOrd="1" destOrd="0" presId="urn:microsoft.com/office/officeart/2005/8/layout/list1"/>
    <dgm:cxn modelId="{8897A6A4-4463-48C2-B42D-7CFE4F2CD842}" srcId="{199A6BFA-297F-4A23-86FC-3EF2A3381C45}" destId="{FD9AEDBD-D939-4184-B510-7E255707A436}" srcOrd="1" destOrd="0" parTransId="{B6160E54-A6E6-4B26-A771-584EDA721630}" sibTransId="{A843F41D-56C7-4F0C-B36A-F062627D866F}"/>
    <dgm:cxn modelId="{B469F0A5-88D5-40D3-902E-FA421BC7184C}" type="presOf" srcId="{AB6AD441-4ECA-46BE-A555-3BFF6BCF4A0B}" destId="{D4F0B767-80ED-45F0-9AE5-5D8A9F62C044}" srcOrd="0" destOrd="2" presId="urn:microsoft.com/office/officeart/2005/8/layout/list1"/>
    <dgm:cxn modelId="{145EDAA8-5007-4B89-9E56-FECA54E2D268}" srcId="{FD9AEDBD-D939-4184-B510-7E255707A436}" destId="{4ABBF22A-B566-44D0-AD3F-A8C068AD1722}" srcOrd="2" destOrd="0" parTransId="{6D3B4F67-2906-4912-8B8C-F1D059A304BC}" sibTransId="{3FDA7278-AAB2-404B-8732-A3D657EB7CF7}"/>
    <dgm:cxn modelId="{D11435CF-942A-43B8-B81D-6F380437B751}" type="presOf" srcId="{199A6BFA-297F-4A23-86FC-3EF2A3381C45}" destId="{FC01E410-13DB-4484-A4B5-8DBF52D4F037}" srcOrd="0" destOrd="0" presId="urn:microsoft.com/office/officeart/2005/8/layout/list1"/>
    <dgm:cxn modelId="{955B80D3-912C-4154-8990-A263DB8C70D0}" srcId="{680BAE49-87FC-4F33-85AE-9674549F59BA}" destId="{CAECE630-6DCF-4C7A-9A34-83978C7F4B2F}" srcOrd="3" destOrd="0" parTransId="{AF4B73FA-5EFF-4205-8CBC-4EEB66C4EC45}" sibTransId="{7B6E36E5-CFF3-4F2E-9078-47E91FF9195A}"/>
    <dgm:cxn modelId="{27C93FE4-CFD8-492C-96FC-F2083AF6E12D}" type="presOf" srcId="{38AC8B15-F6B4-4F5E-BC40-80E9B7DC2D77}" destId="{479977AF-C547-4748-8735-0CB587528B6E}" srcOrd="0" destOrd="1" presId="urn:microsoft.com/office/officeart/2005/8/layout/list1"/>
    <dgm:cxn modelId="{3BB08DE6-B102-4D89-B1F3-7ECE7E67B985}" type="presOf" srcId="{96F45BDB-178F-4ABD-904D-48881CE66BF1}" destId="{D4F0B767-80ED-45F0-9AE5-5D8A9F62C044}" srcOrd="0" destOrd="0" presId="urn:microsoft.com/office/officeart/2005/8/layout/list1"/>
    <dgm:cxn modelId="{8BF27FEF-A5B3-4E12-9307-31B028A95154}" srcId="{680BAE49-87FC-4F33-85AE-9674549F59BA}" destId="{798EE7A1-542F-405F-B9D2-256820E958F6}" srcOrd="1" destOrd="0" parTransId="{8F6043FE-4F64-466C-81A9-15AB96848746}" sibTransId="{B9728795-D9A6-4147-8C71-566E979059C2}"/>
    <dgm:cxn modelId="{B90C452C-C987-4585-A7B8-3B77C258498F}" type="presParOf" srcId="{FC01E410-13DB-4484-A4B5-8DBF52D4F037}" destId="{832856A1-4BF3-4240-8059-E76796F16175}" srcOrd="0" destOrd="0" presId="urn:microsoft.com/office/officeart/2005/8/layout/list1"/>
    <dgm:cxn modelId="{98C9DC9C-7CC9-4EA3-85A6-12664691A9C5}" type="presParOf" srcId="{832856A1-4BF3-4240-8059-E76796F16175}" destId="{CEE4F4BE-A09A-41E6-9E2D-51665D4054AE}" srcOrd="0" destOrd="0" presId="urn:microsoft.com/office/officeart/2005/8/layout/list1"/>
    <dgm:cxn modelId="{58B1F2A2-CC65-47D9-9985-F3A4E5F13AD9}" type="presParOf" srcId="{832856A1-4BF3-4240-8059-E76796F16175}" destId="{82C087D1-9FC7-41EB-B273-523CEFC6C59E}" srcOrd="1" destOrd="0" presId="urn:microsoft.com/office/officeart/2005/8/layout/list1"/>
    <dgm:cxn modelId="{8F84B3D6-B5A2-4F0B-A994-23C0B6B96D88}" type="presParOf" srcId="{FC01E410-13DB-4484-A4B5-8DBF52D4F037}" destId="{8066363C-0072-4242-8E45-92359CE59097}" srcOrd="1" destOrd="0" presId="urn:microsoft.com/office/officeart/2005/8/layout/list1"/>
    <dgm:cxn modelId="{FF9584A8-200C-4769-8039-FE05BA312B9C}" type="presParOf" srcId="{FC01E410-13DB-4484-A4B5-8DBF52D4F037}" destId="{D4F0B767-80ED-45F0-9AE5-5D8A9F62C044}" srcOrd="2" destOrd="0" presId="urn:microsoft.com/office/officeart/2005/8/layout/list1"/>
    <dgm:cxn modelId="{035B90E1-8E48-41C0-82E5-71382DD9022A}" type="presParOf" srcId="{FC01E410-13DB-4484-A4B5-8DBF52D4F037}" destId="{217CCACA-983A-486F-B524-4A80F4F23ABE}" srcOrd="3" destOrd="0" presId="urn:microsoft.com/office/officeart/2005/8/layout/list1"/>
    <dgm:cxn modelId="{03540246-86C1-4C28-A593-67BD46BC9D6A}" type="presParOf" srcId="{FC01E410-13DB-4484-A4B5-8DBF52D4F037}" destId="{DE4F493D-819B-4C54-A863-26E2B0F57923}" srcOrd="4" destOrd="0" presId="urn:microsoft.com/office/officeart/2005/8/layout/list1"/>
    <dgm:cxn modelId="{0618E722-9CEE-44B8-89E2-5CEE15070668}" type="presParOf" srcId="{DE4F493D-819B-4C54-A863-26E2B0F57923}" destId="{76C13580-8AF2-4553-892C-F621F92D4492}" srcOrd="0" destOrd="0" presId="urn:microsoft.com/office/officeart/2005/8/layout/list1"/>
    <dgm:cxn modelId="{F2389FC0-76F2-44B4-8285-488C03E74B27}" type="presParOf" srcId="{DE4F493D-819B-4C54-A863-26E2B0F57923}" destId="{4B486E80-D4E8-48C4-989A-F944DA36F39F}" srcOrd="1" destOrd="0" presId="urn:microsoft.com/office/officeart/2005/8/layout/list1"/>
    <dgm:cxn modelId="{DC1540C8-5C0F-4A12-B3C8-718676CA79D5}" type="presParOf" srcId="{FC01E410-13DB-4484-A4B5-8DBF52D4F037}" destId="{13D76D2A-3A48-401D-B20D-D27D596CBA5E}" srcOrd="5" destOrd="0" presId="urn:microsoft.com/office/officeart/2005/8/layout/list1"/>
    <dgm:cxn modelId="{20537143-7F05-40F1-ABAE-9CD7A6798872}" type="presParOf" srcId="{FC01E410-13DB-4484-A4B5-8DBF52D4F037}" destId="{479977AF-C547-4748-8735-0CB587528B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277FD2-EEC9-43DD-AF56-4AB5C32B987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C1D508-5E91-4036-8533-A38B6026B73C}">
      <dgm:prSet/>
      <dgm:spPr/>
      <dgm:t>
        <a:bodyPr/>
        <a:lstStyle/>
        <a:p>
          <a:r>
            <a:rPr lang="en-US" baseline="0" dirty="0">
              <a:latin typeface="Calibri" panose="020F0502020204030204" pitchFamily="34" charset="0"/>
              <a:cs typeface="Calibri" panose="020F0502020204030204" pitchFamily="34" charset="0"/>
            </a:rPr>
            <a:t>We evaluate the program each year with our Advisory Board, make program adjustments and implement change to increase the success of our population.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8121B9-6287-4748-8C2E-108178AAA5F1}" type="parTrans" cxnId="{93209B06-CE08-4530-9D17-11F23B34BA1D}">
      <dgm:prSet/>
      <dgm:spPr/>
      <dgm:t>
        <a:bodyPr/>
        <a:lstStyle/>
        <a:p>
          <a:endParaRPr lang="en-US"/>
        </a:p>
      </dgm:t>
    </dgm:pt>
    <dgm:pt modelId="{8EAA64EB-D0E4-4A21-AA00-B2CCF4B400F9}" type="sibTrans" cxnId="{93209B06-CE08-4530-9D17-11F23B34BA1D}">
      <dgm:prSet/>
      <dgm:spPr/>
      <dgm:t>
        <a:bodyPr/>
        <a:lstStyle/>
        <a:p>
          <a:endParaRPr lang="en-US"/>
        </a:p>
      </dgm:t>
    </dgm:pt>
    <dgm:pt modelId="{422374BE-846E-452C-A544-156965E9761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Complete and maintain certifications to conduct validated risk assessments as well as maintain annual training (40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hrs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yr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) for case management.</a:t>
          </a:r>
        </a:p>
      </dgm:t>
    </dgm:pt>
    <dgm:pt modelId="{D54993E2-62C1-49F0-9C63-778FE2630940}" type="parTrans" cxnId="{161BDE03-33D9-4965-B4E7-165AB9499928}">
      <dgm:prSet/>
      <dgm:spPr/>
      <dgm:t>
        <a:bodyPr/>
        <a:lstStyle/>
        <a:p>
          <a:endParaRPr lang="en-US"/>
        </a:p>
      </dgm:t>
    </dgm:pt>
    <dgm:pt modelId="{EEEF33A1-E1F7-4B5A-A3C0-2394F949493A}" type="sibTrans" cxnId="{161BDE03-33D9-4965-B4E7-165AB9499928}">
      <dgm:prSet/>
      <dgm:spPr/>
      <dgm:t>
        <a:bodyPr/>
        <a:lstStyle/>
        <a:p>
          <a:endParaRPr lang="en-US"/>
        </a:p>
      </dgm:t>
    </dgm:pt>
    <dgm:pt modelId="{008380F1-986F-4151-9099-506305162C0A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Multiple layers of oversight: County Administrator/Fiscal Officer, Advisory Board, Commissioners, and the Kansas Department of Corrections.</a:t>
          </a:r>
        </a:p>
      </dgm:t>
    </dgm:pt>
    <dgm:pt modelId="{8EC4C7C4-3159-499F-A40C-04CB83929F09}" type="parTrans" cxnId="{B386B00F-1CF3-4DA4-AE27-3ED67F260B97}">
      <dgm:prSet/>
      <dgm:spPr/>
      <dgm:t>
        <a:bodyPr/>
        <a:lstStyle/>
        <a:p>
          <a:endParaRPr lang="en-US"/>
        </a:p>
      </dgm:t>
    </dgm:pt>
    <dgm:pt modelId="{F7FE9330-72CB-4F01-AEC4-C8CDC4E92E7A}" type="sibTrans" cxnId="{B386B00F-1CF3-4DA4-AE27-3ED67F260B97}">
      <dgm:prSet/>
      <dgm:spPr/>
      <dgm:t>
        <a:bodyPr/>
        <a:lstStyle/>
        <a:p>
          <a:endParaRPr lang="en-US"/>
        </a:p>
      </dgm:t>
    </dgm:pt>
    <dgm:pt modelId="{D8818258-7DD7-4592-9D70-31A3FE843E9A}">
      <dgm:prSet/>
      <dgm:spPr/>
      <dgm:t>
        <a:bodyPr/>
        <a:lstStyle/>
        <a:p>
          <a:r>
            <a:rPr lang="en-US" baseline="0" dirty="0">
              <a:latin typeface="Calibri" panose="020F0502020204030204" pitchFamily="34" charset="0"/>
              <a:cs typeface="Calibri" panose="020F0502020204030204" pitchFamily="34" charset="0"/>
            </a:rPr>
            <a:t>CKCC aims to prevent future crime by using solutions and responses unique to our community.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513866-E221-42CC-ABBB-8C600E3BBC13}" type="parTrans" cxnId="{E334041A-B0E5-465F-84DD-270E2F0A5870}">
      <dgm:prSet/>
      <dgm:spPr/>
      <dgm:t>
        <a:bodyPr/>
        <a:lstStyle/>
        <a:p>
          <a:endParaRPr lang="en-US"/>
        </a:p>
      </dgm:t>
    </dgm:pt>
    <dgm:pt modelId="{FC0F7532-EF63-4A53-B602-690DB5A0FCF4}" type="sibTrans" cxnId="{E334041A-B0E5-465F-84DD-270E2F0A5870}">
      <dgm:prSet/>
      <dgm:spPr/>
      <dgm:t>
        <a:bodyPr/>
        <a:lstStyle/>
        <a:p>
          <a:endParaRPr lang="en-US"/>
        </a:p>
      </dgm:t>
    </dgm:pt>
    <dgm:pt modelId="{B10ADB1A-ECF4-4903-B8C6-040F94B39730}" type="pres">
      <dgm:prSet presAssocID="{CF277FD2-EEC9-43DD-AF56-4AB5C32B987F}" presName="diagram" presStyleCnt="0">
        <dgm:presLayoutVars>
          <dgm:dir/>
          <dgm:resizeHandles val="exact"/>
        </dgm:presLayoutVars>
      </dgm:prSet>
      <dgm:spPr/>
    </dgm:pt>
    <dgm:pt modelId="{6132331D-5E0D-4E8D-897D-26A4746775BB}" type="pres">
      <dgm:prSet presAssocID="{61C1D508-5E91-4036-8533-A38B6026B73C}" presName="node" presStyleLbl="node1" presStyleIdx="0" presStyleCnt="4">
        <dgm:presLayoutVars>
          <dgm:bulletEnabled val="1"/>
        </dgm:presLayoutVars>
      </dgm:prSet>
      <dgm:spPr/>
    </dgm:pt>
    <dgm:pt modelId="{1DABDE80-E8A2-445C-A329-B51766D07471}" type="pres">
      <dgm:prSet presAssocID="{8EAA64EB-D0E4-4A21-AA00-B2CCF4B400F9}" presName="sibTrans" presStyleCnt="0"/>
      <dgm:spPr/>
    </dgm:pt>
    <dgm:pt modelId="{FAF40276-FA65-40B4-8BDF-A744D62A1C50}" type="pres">
      <dgm:prSet presAssocID="{422374BE-846E-452C-A544-156965E97612}" presName="node" presStyleLbl="node1" presStyleIdx="1" presStyleCnt="4">
        <dgm:presLayoutVars>
          <dgm:bulletEnabled val="1"/>
        </dgm:presLayoutVars>
      </dgm:prSet>
      <dgm:spPr/>
    </dgm:pt>
    <dgm:pt modelId="{E6F0639C-7527-4047-B84E-CC44BD961958}" type="pres">
      <dgm:prSet presAssocID="{EEEF33A1-E1F7-4B5A-A3C0-2394F949493A}" presName="sibTrans" presStyleCnt="0"/>
      <dgm:spPr/>
    </dgm:pt>
    <dgm:pt modelId="{8CEEDC2B-44A2-439A-A059-AC68FF542F7A}" type="pres">
      <dgm:prSet presAssocID="{008380F1-986F-4151-9099-506305162C0A}" presName="node" presStyleLbl="node1" presStyleIdx="2" presStyleCnt="4">
        <dgm:presLayoutVars>
          <dgm:bulletEnabled val="1"/>
        </dgm:presLayoutVars>
      </dgm:prSet>
      <dgm:spPr/>
    </dgm:pt>
    <dgm:pt modelId="{15AF2321-251C-45F9-83B7-F7E3114A814B}" type="pres">
      <dgm:prSet presAssocID="{F7FE9330-72CB-4F01-AEC4-C8CDC4E92E7A}" presName="sibTrans" presStyleCnt="0"/>
      <dgm:spPr/>
    </dgm:pt>
    <dgm:pt modelId="{FE622C5E-4A20-4D7C-A17D-E040B88FED03}" type="pres">
      <dgm:prSet presAssocID="{D8818258-7DD7-4592-9D70-31A3FE843E9A}" presName="node" presStyleLbl="node1" presStyleIdx="3" presStyleCnt="4">
        <dgm:presLayoutVars>
          <dgm:bulletEnabled val="1"/>
        </dgm:presLayoutVars>
      </dgm:prSet>
      <dgm:spPr/>
    </dgm:pt>
  </dgm:ptLst>
  <dgm:cxnLst>
    <dgm:cxn modelId="{161BDE03-33D9-4965-B4E7-165AB9499928}" srcId="{CF277FD2-EEC9-43DD-AF56-4AB5C32B987F}" destId="{422374BE-846E-452C-A544-156965E97612}" srcOrd="1" destOrd="0" parTransId="{D54993E2-62C1-49F0-9C63-778FE2630940}" sibTransId="{EEEF33A1-E1F7-4B5A-A3C0-2394F949493A}"/>
    <dgm:cxn modelId="{93209B06-CE08-4530-9D17-11F23B34BA1D}" srcId="{CF277FD2-EEC9-43DD-AF56-4AB5C32B987F}" destId="{61C1D508-5E91-4036-8533-A38B6026B73C}" srcOrd="0" destOrd="0" parTransId="{458121B9-6287-4748-8C2E-108178AAA5F1}" sibTransId="{8EAA64EB-D0E4-4A21-AA00-B2CCF4B400F9}"/>
    <dgm:cxn modelId="{B386B00F-1CF3-4DA4-AE27-3ED67F260B97}" srcId="{CF277FD2-EEC9-43DD-AF56-4AB5C32B987F}" destId="{008380F1-986F-4151-9099-506305162C0A}" srcOrd="2" destOrd="0" parTransId="{8EC4C7C4-3159-499F-A40C-04CB83929F09}" sibTransId="{F7FE9330-72CB-4F01-AEC4-C8CDC4E92E7A}"/>
    <dgm:cxn modelId="{E334041A-B0E5-465F-84DD-270E2F0A5870}" srcId="{CF277FD2-EEC9-43DD-AF56-4AB5C32B987F}" destId="{D8818258-7DD7-4592-9D70-31A3FE843E9A}" srcOrd="3" destOrd="0" parTransId="{66513866-E221-42CC-ABBB-8C600E3BBC13}" sibTransId="{FC0F7532-EF63-4A53-B602-690DB5A0FCF4}"/>
    <dgm:cxn modelId="{78DA5831-562F-48A3-9B33-DE65C8092C3C}" type="presOf" srcId="{D8818258-7DD7-4592-9D70-31A3FE843E9A}" destId="{FE622C5E-4A20-4D7C-A17D-E040B88FED03}" srcOrd="0" destOrd="0" presId="urn:microsoft.com/office/officeart/2005/8/layout/default"/>
    <dgm:cxn modelId="{6634C13D-2EA0-4321-B7F2-C887DA64D98D}" type="presOf" srcId="{422374BE-846E-452C-A544-156965E97612}" destId="{FAF40276-FA65-40B4-8BDF-A744D62A1C50}" srcOrd="0" destOrd="0" presId="urn:microsoft.com/office/officeart/2005/8/layout/default"/>
    <dgm:cxn modelId="{4D125D85-B744-4AE4-ADBE-25A9A8112C59}" type="presOf" srcId="{61C1D508-5E91-4036-8533-A38B6026B73C}" destId="{6132331D-5E0D-4E8D-897D-26A4746775BB}" srcOrd="0" destOrd="0" presId="urn:microsoft.com/office/officeart/2005/8/layout/default"/>
    <dgm:cxn modelId="{537A919E-2B63-4E46-B931-AD4E63085753}" type="presOf" srcId="{CF277FD2-EEC9-43DD-AF56-4AB5C32B987F}" destId="{B10ADB1A-ECF4-4903-B8C6-040F94B39730}" srcOrd="0" destOrd="0" presId="urn:microsoft.com/office/officeart/2005/8/layout/default"/>
    <dgm:cxn modelId="{618EC7D1-D7D5-4942-B8BE-86CD3F6162C8}" type="presOf" srcId="{008380F1-986F-4151-9099-506305162C0A}" destId="{8CEEDC2B-44A2-439A-A059-AC68FF542F7A}" srcOrd="0" destOrd="0" presId="urn:microsoft.com/office/officeart/2005/8/layout/default"/>
    <dgm:cxn modelId="{12226D29-E881-47F8-9933-FFDCF147DFEF}" type="presParOf" srcId="{B10ADB1A-ECF4-4903-B8C6-040F94B39730}" destId="{6132331D-5E0D-4E8D-897D-26A4746775BB}" srcOrd="0" destOrd="0" presId="urn:microsoft.com/office/officeart/2005/8/layout/default"/>
    <dgm:cxn modelId="{CAC3356F-C6DE-4AC6-8604-BAA0BFA775DD}" type="presParOf" srcId="{B10ADB1A-ECF4-4903-B8C6-040F94B39730}" destId="{1DABDE80-E8A2-445C-A329-B51766D07471}" srcOrd="1" destOrd="0" presId="urn:microsoft.com/office/officeart/2005/8/layout/default"/>
    <dgm:cxn modelId="{FB5B97A4-B81A-4BE5-ADE4-D3C618026508}" type="presParOf" srcId="{B10ADB1A-ECF4-4903-B8C6-040F94B39730}" destId="{FAF40276-FA65-40B4-8BDF-A744D62A1C50}" srcOrd="2" destOrd="0" presId="urn:microsoft.com/office/officeart/2005/8/layout/default"/>
    <dgm:cxn modelId="{1FF179DF-F126-4EC4-95C6-6561311A1E04}" type="presParOf" srcId="{B10ADB1A-ECF4-4903-B8C6-040F94B39730}" destId="{E6F0639C-7527-4047-B84E-CC44BD961958}" srcOrd="3" destOrd="0" presId="urn:microsoft.com/office/officeart/2005/8/layout/default"/>
    <dgm:cxn modelId="{91313618-6E6F-403A-BDBB-47BC88B4F524}" type="presParOf" srcId="{B10ADB1A-ECF4-4903-B8C6-040F94B39730}" destId="{8CEEDC2B-44A2-439A-A059-AC68FF542F7A}" srcOrd="4" destOrd="0" presId="urn:microsoft.com/office/officeart/2005/8/layout/default"/>
    <dgm:cxn modelId="{874A1D42-B55B-40FF-A9E1-3816EEB3A41D}" type="presParOf" srcId="{B10ADB1A-ECF4-4903-B8C6-040F94B39730}" destId="{15AF2321-251C-45F9-83B7-F7E3114A814B}" srcOrd="5" destOrd="0" presId="urn:microsoft.com/office/officeart/2005/8/layout/default"/>
    <dgm:cxn modelId="{8831160E-D3E5-4052-B64C-EFD1D091CD09}" type="presParOf" srcId="{B10ADB1A-ECF4-4903-B8C6-040F94B39730}" destId="{FE622C5E-4A20-4D7C-A17D-E040B88FED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46397" y="573024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70523" y="997149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10210" y="318302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Behavior </a:t>
          </a:r>
        </a:p>
      </dsp:txBody>
      <dsp:txXfrm>
        <a:off x="10210" y="3183024"/>
        <a:ext cx="3262500" cy="720000"/>
      </dsp:txXfrm>
    </dsp:sp>
    <dsp:sp modelId="{BCD8CDD9-0C56-4401-ADB1-8B48DAB2C96F}">
      <dsp:nvSpPr>
        <dsp:cNvPr id="0" name=""/>
        <dsp:cNvSpPr/>
      </dsp:nvSpPr>
      <dsp:spPr>
        <a:xfrm>
          <a:off x="4479835" y="573024"/>
          <a:ext cx="1990125" cy="199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903960" y="997149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843648" y="318302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Arrest</a:t>
          </a:r>
        </a:p>
      </dsp:txBody>
      <dsp:txXfrm>
        <a:off x="3843648" y="3183024"/>
        <a:ext cx="3262500" cy="720000"/>
      </dsp:txXfrm>
    </dsp:sp>
    <dsp:sp modelId="{FF93E135-77D6-48A0-8871-9BC93D705D06}">
      <dsp:nvSpPr>
        <dsp:cNvPr id="0" name=""/>
        <dsp:cNvSpPr/>
      </dsp:nvSpPr>
      <dsp:spPr>
        <a:xfrm>
          <a:off x="8313273" y="573024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737398" y="997149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677085" y="318302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Court ordered Community Corrections</a:t>
          </a:r>
        </a:p>
      </dsp:txBody>
      <dsp:txXfrm>
        <a:off x="7677085" y="3183024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A5907-A45E-469B-AD34-D31DF46905D8}">
      <dsp:nvSpPr>
        <dsp:cNvPr id="0" name=""/>
        <dsp:cNvSpPr/>
      </dsp:nvSpPr>
      <dsp:spPr>
        <a:xfrm>
          <a:off x="3802" y="1727153"/>
          <a:ext cx="2666773" cy="2199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Lowest level:     Gut feeling </a:t>
          </a:r>
        </a:p>
      </dsp:txBody>
      <dsp:txXfrm>
        <a:off x="54419" y="1777770"/>
        <a:ext cx="2565539" cy="1626968"/>
      </dsp:txXfrm>
    </dsp:sp>
    <dsp:sp modelId="{F0CD5E7D-A416-44DE-9082-190B29A6819E}">
      <dsp:nvSpPr>
        <dsp:cNvPr id="0" name=""/>
        <dsp:cNvSpPr/>
      </dsp:nvSpPr>
      <dsp:spPr>
        <a:xfrm>
          <a:off x="1520039" y="2314151"/>
          <a:ext cx="2847683" cy="2847683"/>
        </a:xfrm>
        <a:prstGeom prst="leftCircularArrow">
          <a:avLst>
            <a:gd name="adj1" fmla="val 2829"/>
            <a:gd name="adj2" fmla="val 345508"/>
            <a:gd name="adj3" fmla="val 2121019"/>
            <a:gd name="adj4" fmla="val 9024489"/>
            <a:gd name="adj5" fmla="val 330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74C3B-B09A-4A54-B795-22A706759AEB}">
      <dsp:nvSpPr>
        <dsp:cNvPr id="0" name=""/>
        <dsp:cNvSpPr/>
      </dsp:nvSpPr>
      <dsp:spPr>
        <a:xfrm>
          <a:off x="596419" y="3455356"/>
          <a:ext cx="2370465" cy="942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Anecdotal</a:t>
          </a:r>
        </a:p>
      </dsp:txBody>
      <dsp:txXfrm>
        <a:off x="624028" y="3482965"/>
        <a:ext cx="2315247" cy="887438"/>
      </dsp:txXfrm>
    </dsp:sp>
    <dsp:sp modelId="{C77C0BF7-809B-4557-A0AA-D8E5E53315EF}">
      <dsp:nvSpPr>
        <dsp:cNvPr id="0" name=""/>
        <dsp:cNvSpPr/>
      </dsp:nvSpPr>
      <dsp:spPr>
        <a:xfrm>
          <a:off x="3350524" y="1727153"/>
          <a:ext cx="2666773" cy="2199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617257"/>
              <a:satOff val="-17921"/>
              <a:lumOff val="-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Literature reviews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Ballot counting</a:t>
          </a:r>
        </a:p>
      </dsp:txBody>
      <dsp:txXfrm>
        <a:off x="3401141" y="2249098"/>
        <a:ext cx="2565539" cy="1626968"/>
      </dsp:txXfrm>
    </dsp:sp>
    <dsp:sp modelId="{C1C6B746-E8F6-4E1A-946B-C1C3D464D3DD}">
      <dsp:nvSpPr>
        <dsp:cNvPr id="0" name=""/>
        <dsp:cNvSpPr/>
      </dsp:nvSpPr>
      <dsp:spPr>
        <a:xfrm>
          <a:off x="4852238" y="391974"/>
          <a:ext cx="3188602" cy="3188602"/>
        </a:xfrm>
        <a:prstGeom prst="circularArrow">
          <a:avLst>
            <a:gd name="adj1" fmla="val 2527"/>
            <a:gd name="adj2" fmla="val 306400"/>
            <a:gd name="adj3" fmla="val 19482136"/>
            <a:gd name="adj4" fmla="val 12539557"/>
            <a:gd name="adj5" fmla="val 2948"/>
          </a:avLst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E453B-E242-4329-A4C4-CDA07EB688F3}">
      <dsp:nvSpPr>
        <dsp:cNvPr id="0" name=""/>
        <dsp:cNvSpPr/>
      </dsp:nvSpPr>
      <dsp:spPr>
        <a:xfrm>
          <a:off x="3943140" y="1255825"/>
          <a:ext cx="2370465" cy="942656"/>
        </a:xfrm>
        <a:prstGeom prst="roundRect">
          <a:avLst>
            <a:gd name="adj" fmla="val 10000"/>
          </a:avLst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Empirical Evidence</a:t>
          </a:r>
        </a:p>
      </dsp:txBody>
      <dsp:txXfrm>
        <a:off x="3970749" y="1283434"/>
        <a:ext cx="2315247" cy="887438"/>
      </dsp:txXfrm>
    </dsp:sp>
    <dsp:sp modelId="{D6D17FBB-2610-44C7-8E07-F262BCA5C0E5}">
      <dsp:nvSpPr>
        <dsp:cNvPr id="0" name=""/>
        <dsp:cNvSpPr/>
      </dsp:nvSpPr>
      <dsp:spPr>
        <a:xfrm>
          <a:off x="6697246" y="1699743"/>
          <a:ext cx="2666773" cy="2199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234514"/>
              <a:satOff val="-35841"/>
              <a:lumOff val="-1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Meta-analysis (study of studies)</a:t>
          </a:r>
        </a:p>
      </dsp:txBody>
      <dsp:txXfrm>
        <a:off x="6747863" y="1750360"/>
        <a:ext cx="2565539" cy="1626968"/>
      </dsp:txXfrm>
    </dsp:sp>
    <dsp:sp modelId="{B84B16AE-C4AA-42B8-9CBD-08E89E168012}">
      <dsp:nvSpPr>
        <dsp:cNvPr id="0" name=""/>
        <dsp:cNvSpPr/>
      </dsp:nvSpPr>
      <dsp:spPr>
        <a:xfrm>
          <a:off x="7322788" y="3373126"/>
          <a:ext cx="2304614" cy="1052296"/>
        </a:xfrm>
        <a:prstGeom prst="roundRect">
          <a:avLst>
            <a:gd name="adj" fmla="val 10000"/>
          </a:avLst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Evidence Based Practice</a:t>
          </a:r>
        </a:p>
      </dsp:txBody>
      <dsp:txXfrm>
        <a:off x="7353609" y="3403947"/>
        <a:ext cx="2242972" cy="990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B7D99-DE64-47F2-810F-468DD93D31E7}">
      <dsp:nvSpPr>
        <dsp:cNvPr id="0" name=""/>
        <dsp:cNvSpPr/>
      </dsp:nvSpPr>
      <dsp:spPr>
        <a:xfrm>
          <a:off x="286583" y="0"/>
          <a:ext cx="8549640" cy="115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Supervision alone will not be sufficient to change behavior.</a:t>
          </a:r>
        </a:p>
      </dsp:txBody>
      <dsp:txXfrm>
        <a:off x="320409" y="33826"/>
        <a:ext cx="7303406" cy="1087254"/>
      </dsp:txXfrm>
    </dsp:sp>
    <dsp:sp modelId="{2CB1D39E-7970-465C-9DDA-FEA2EE946695}">
      <dsp:nvSpPr>
        <dsp:cNvPr id="0" name=""/>
        <dsp:cNvSpPr/>
      </dsp:nvSpPr>
      <dsp:spPr>
        <a:xfrm>
          <a:off x="754379" y="1347390"/>
          <a:ext cx="8549640" cy="115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Punishment programs do not work to change behavior.</a:t>
          </a:r>
        </a:p>
      </dsp:txBody>
      <dsp:txXfrm>
        <a:off x="788205" y="1381216"/>
        <a:ext cx="6976919" cy="1087254"/>
      </dsp:txXfrm>
    </dsp:sp>
    <dsp:sp modelId="{27F1CEDB-4B00-41CC-8A51-A895A2A771BB}">
      <dsp:nvSpPr>
        <dsp:cNvPr id="0" name=""/>
        <dsp:cNvSpPr/>
      </dsp:nvSpPr>
      <dsp:spPr>
        <a:xfrm>
          <a:off x="1508759" y="2694780"/>
          <a:ext cx="8549640" cy="115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Need services that are behavioral in nature.</a:t>
          </a:r>
        </a:p>
      </dsp:txBody>
      <dsp:txXfrm>
        <a:off x="1542585" y="2728606"/>
        <a:ext cx="6976919" cy="1087254"/>
      </dsp:txXfrm>
    </dsp:sp>
    <dsp:sp modelId="{6C68DD75-8E3B-4BFE-A71A-E5337BCD2B4A}">
      <dsp:nvSpPr>
        <dsp:cNvPr id="0" name=""/>
        <dsp:cNvSpPr/>
      </dsp:nvSpPr>
      <dsp:spPr>
        <a:xfrm>
          <a:off x="7798951" y="875803"/>
          <a:ext cx="750688" cy="75068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967856" y="875803"/>
        <a:ext cx="412878" cy="564893"/>
      </dsp:txXfrm>
    </dsp:sp>
    <dsp:sp modelId="{FA3C61F9-F12C-4CAD-84A1-0AF1581F4A52}">
      <dsp:nvSpPr>
        <dsp:cNvPr id="0" name=""/>
        <dsp:cNvSpPr/>
      </dsp:nvSpPr>
      <dsp:spPr>
        <a:xfrm>
          <a:off x="8553331" y="2215494"/>
          <a:ext cx="750688" cy="75068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722236" y="2215494"/>
        <a:ext cx="412878" cy="564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0B767-80ED-45F0-9AE5-5D8A9F62C044}">
      <dsp:nvSpPr>
        <dsp:cNvPr id="0" name=""/>
        <dsp:cNvSpPr/>
      </dsp:nvSpPr>
      <dsp:spPr>
        <a:xfrm>
          <a:off x="0" y="675965"/>
          <a:ext cx="8748215" cy="1987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959" tIns="333248" rIns="67895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75.3% Agreed/Strongly Agreed that they have a drug/alcohol problem.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72.8% reported that someone in their family has a drug/alcohol problem.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82.7% reports that their “community” has a drug/alcohol problem.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75.3% agreed/strongly agreed that daily illegal drug use (77.7%) and alcohol use (72.9%) is harmful.</a:t>
          </a:r>
        </a:p>
      </dsp:txBody>
      <dsp:txXfrm>
        <a:off x="0" y="675965"/>
        <a:ext cx="8748215" cy="1987221"/>
      </dsp:txXfrm>
    </dsp:sp>
    <dsp:sp modelId="{82C087D1-9FC7-41EB-B273-523CEFC6C59E}">
      <dsp:nvSpPr>
        <dsp:cNvPr id="0" name=""/>
        <dsp:cNvSpPr/>
      </dsp:nvSpPr>
      <dsp:spPr>
        <a:xfrm>
          <a:off x="79971" y="177915"/>
          <a:ext cx="612375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3" tIns="0" rIns="2314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Perception of Substance Use: </a:t>
          </a:r>
        </a:p>
      </dsp:txBody>
      <dsp:txXfrm>
        <a:off x="111674" y="209618"/>
        <a:ext cx="6060344" cy="586034"/>
      </dsp:txXfrm>
    </dsp:sp>
    <dsp:sp modelId="{479977AF-C547-4748-8735-0CB587528B6E}">
      <dsp:nvSpPr>
        <dsp:cNvPr id="0" name=""/>
        <dsp:cNvSpPr/>
      </dsp:nvSpPr>
      <dsp:spPr>
        <a:xfrm>
          <a:off x="0" y="3164165"/>
          <a:ext cx="8748215" cy="1883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959" tIns="333248" rIns="67895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 larger percentage of inmates what successfully completed probation reported awareness of local resources to help than did those who had not successfully completed probation (79% versus 62.5%)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88.8% disagreed with the statement “You can’t help people who have a drug or alcohol problem”</a:t>
          </a:r>
        </a:p>
      </dsp:txBody>
      <dsp:txXfrm>
        <a:off x="0" y="3164165"/>
        <a:ext cx="8748215" cy="1883653"/>
      </dsp:txXfrm>
    </dsp:sp>
    <dsp:sp modelId="{4B486E80-D4E8-48C4-989A-F944DA36F39F}">
      <dsp:nvSpPr>
        <dsp:cNvPr id="0" name=""/>
        <dsp:cNvSpPr/>
      </dsp:nvSpPr>
      <dsp:spPr>
        <a:xfrm>
          <a:off x="437410" y="2883259"/>
          <a:ext cx="612375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3" tIns="0" rIns="2314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Awareness of Local Help and Resources:</a:t>
          </a:r>
        </a:p>
      </dsp:txBody>
      <dsp:txXfrm>
        <a:off x="469113" y="2914962"/>
        <a:ext cx="6060344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2331D-5E0D-4E8D-897D-26A4746775BB}">
      <dsp:nvSpPr>
        <dsp:cNvPr id="0" name=""/>
        <dsp:cNvSpPr/>
      </dsp:nvSpPr>
      <dsp:spPr>
        <a:xfrm>
          <a:off x="1428331" y="1551"/>
          <a:ext cx="3117946" cy="18707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We evaluate the program each year with our Advisory Board, make program adjustments and implement change to increase the success of our population. 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28331" y="1551"/>
        <a:ext cx="3117946" cy="1870768"/>
      </dsp:txXfrm>
    </dsp:sp>
    <dsp:sp modelId="{FAF40276-FA65-40B4-8BDF-A744D62A1C50}">
      <dsp:nvSpPr>
        <dsp:cNvPr id="0" name=""/>
        <dsp:cNvSpPr/>
      </dsp:nvSpPr>
      <dsp:spPr>
        <a:xfrm>
          <a:off x="4858073" y="1551"/>
          <a:ext cx="3117946" cy="1870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Complete and maintain certifications to conduct validated risk assessments as well as maintain annual training (40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hrs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yr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) for case management.</a:t>
          </a:r>
        </a:p>
      </dsp:txBody>
      <dsp:txXfrm>
        <a:off x="4858073" y="1551"/>
        <a:ext cx="3117946" cy="1870768"/>
      </dsp:txXfrm>
    </dsp:sp>
    <dsp:sp modelId="{8CEEDC2B-44A2-439A-A059-AC68FF542F7A}">
      <dsp:nvSpPr>
        <dsp:cNvPr id="0" name=""/>
        <dsp:cNvSpPr/>
      </dsp:nvSpPr>
      <dsp:spPr>
        <a:xfrm>
          <a:off x="1428331" y="2184114"/>
          <a:ext cx="3117946" cy="18707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Multiple layers of oversight: County Administrator/Fiscal Officer, Advisory Board, Commissioners, and the Kansas Department of Corrections.</a:t>
          </a:r>
        </a:p>
      </dsp:txBody>
      <dsp:txXfrm>
        <a:off x="1428331" y="2184114"/>
        <a:ext cx="3117946" cy="1870768"/>
      </dsp:txXfrm>
    </dsp:sp>
    <dsp:sp modelId="{FE622C5E-4A20-4D7C-A17D-E040B88FED03}">
      <dsp:nvSpPr>
        <dsp:cNvPr id="0" name=""/>
        <dsp:cNvSpPr/>
      </dsp:nvSpPr>
      <dsp:spPr>
        <a:xfrm>
          <a:off x="4858073" y="2184114"/>
          <a:ext cx="3117946" cy="18707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CKCC aims to prevent future crime by using solutions and responses unique to our community. 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58073" y="2184114"/>
        <a:ext cx="3117946" cy="1870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C6687-7673-4C18-8853-6C80BFAE9A2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9A727-3F48-4438-935D-8942E4A6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3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3AF-24EE-BA49-8B4D-0465C0B83A94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6249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B5E4-F902-1F48-B4BB-3C5B2D723B1D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7032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9868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3543-D646-F049-BAF0-3C6B4D46D933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8B-2D8C-724B-A1D9-F350EE50C14F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50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5876-2BF2-0D4D-81F8-758C32DA6821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003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405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49561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820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065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452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764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3102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6A80BF-5642-4F41-8E71-918B3483302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Community Corrections Salary Challenge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15B8-1FE6-47C1-A6C1-624CCC5E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Central Kansas Community Corrections</a:t>
            </a: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5" b="8474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BP - Evidence Based Principles">
            <a:extLst>
              <a:ext uri="{FF2B5EF4-FFF2-40B4-BE49-F238E27FC236}">
                <a16:creationId xmlns:a16="http://schemas.microsoft.com/office/drawing/2014/main" id="{9ADE0A20-1D8F-9B9F-B213-3DCD5D0E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2" y="265714"/>
            <a:ext cx="7135231" cy="63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5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4476-37AE-7548-3876-1012FE125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603" y="397278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b="1" dirty="0"/>
              <a:t>What the research says…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99B266-D1B0-DE8E-7E7C-9DBA47AC7C2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8294852"/>
              </p:ext>
            </p:extLst>
          </p:nvPr>
        </p:nvGraphicFramePr>
        <p:xfrm>
          <a:off x="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56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59DA-EACA-65F8-E025-C63704FF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2022  Second Chance Act Jail Survey Results for the 20</a:t>
            </a:r>
            <a:r>
              <a:rPr lang="en-US" sz="3600" baseline="30000" dirty="0"/>
              <a:t>th</a:t>
            </a:r>
            <a:r>
              <a:rPr lang="en-US" sz="3600" dirty="0"/>
              <a:t> Judicial District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2DFA3-D71A-2604-9AA2-BC55678F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257" y="1905000"/>
            <a:ext cx="4396338" cy="576262"/>
          </a:xfrm>
        </p:spPr>
        <p:txBody>
          <a:bodyPr/>
          <a:lstStyle/>
          <a:p>
            <a:r>
              <a:rPr lang="en-US" dirty="0"/>
              <a:t>How many times have you been incarcerated?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81E4F6E-2DAE-B32B-D4F4-8AE7D3F5E7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034365"/>
              </p:ext>
            </p:extLst>
          </p:nvPr>
        </p:nvGraphicFramePr>
        <p:xfrm>
          <a:off x="1103313" y="2514600"/>
          <a:ext cx="4395787" cy="374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532A2-1B27-5EE4-E1F9-2FC70FBEA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Data: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91683E67-0E87-F06B-0C40-22A5FB83D27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0165285"/>
              </p:ext>
            </p:extLst>
          </p:nvPr>
        </p:nvGraphicFramePr>
        <p:xfrm>
          <a:off x="5654675" y="2514600"/>
          <a:ext cx="43957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262">
                  <a:extLst>
                    <a:ext uri="{9D8B030D-6E8A-4147-A177-3AD203B41FA5}">
                      <a16:colId xmlns:a16="http://schemas.microsoft.com/office/drawing/2014/main" val="2362516887"/>
                    </a:ext>
                  </a:extLst>
                </a:gridCol>
                <a:gridCol w="1465262">
                  <a:extLst>
                    <a:ext uri="{9D8B030D-6E8A-4147-A177-3AD203B41FA5}">
                      <a16:colId xmlns:a16="http://schemas.microsoft.com/office/drawing/2014/main" val="3305315067"/>
                    </a:ext>
                  </a:extLst>
                </a:gridCol>
                <a:gridCol w="1465262">
                  <a:extLst>
                    <a:ext uri="{9D8B030D-6E8A-4147-A177-3AD203B41FA5}">
                      <a16:colId xmlns:a16="http://schemas.microsoft.com/office/drawing/2014/main" val="2115836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5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16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356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6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4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5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5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61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691165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05FA2-8179-FD4E-955D-6BA45DE7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62C68-02C4-B557-923C-9A65856B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Community Supports and Learning Tree Institute at Greenbush</a:t>
            </a:r>
          </a:p>
        </p:txBody>
      </p:sp>
    </p:spTree>
    <p:extLst>
      <p:ext uri="{BB962C8B-B14F-4D97-AF65-F5344CB8AC3E}">
        <p14:creationId xmlns:p14="http://schemas.microsoft.com/office/powerpoint/2010/main" val="247213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224CB-202A-500C-D655-4F1748DF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276339" y="2090952"/>
            <a:ext cx="990599" cy="304799"/>
          </a:xfrm>
        </p:spPr>
        <p:txBody>
          <a:bodyPr/>
          <a:lstStyle/>
          <a:p>
            <a:r>
              <a:rPr lang="en-US" dirty="0"/>
              <a:t>12/2022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696471C-38D6-5463-6347-1AFD5D20F028}"/>
              </a:ext>
            </a:extLst>
          </p:cNvPr>
          <p:cNvSpPr txBox="1">
            <a:spLocks/>
          </p:cNvSpPr>
          <p:nvPr/>
        </p:nvSpPr>
        <p:spPr>
          <a:xfrm rot="5400000">
            <a:off x="9103973" y="33776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Center for Community Supports and Learning Tree Institute at Greenbush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0DA3AAE-1328-668D-9487-47F8ACB67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235147"/>
              </p:ext>
            </p:extLst>
          </p:nvPr>
        </p:nvGraphicFramePr>
        <p:xfrm>
          <a:off x="1468597" y="667160"/>
          <a:ext cx="8748215" cy="554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60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1188A-2D6F-4E91-F9A4-D9C3927E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8B-2D8C-724B-A1D9-F350EE50C14F}" type="datetime1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4E206-D11D-F52B-D538-0B0A8673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Corrections Salary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23B25-6BEC-7EAB-0CC3-3429B709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15B8-1FE6-47C1-A6C1-624CCC5E2769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786FE080-AB6D-095F-0C77-E29D71EE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91F0-06E4-352B-B565-00E6F98B09B7}"/>
              </a:ext>
            </a:extLst>
          </p:cNvPr>
          <p:cNvSpPr txBox="1"/>
          <p:nvPr/>
        </p:nvSpPr>
        <p:spPr>
          <a:xfrm>
            <a:off x="5581934" y="518615"/>
            <a:ext cx="644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BEHAVIOR: What we see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2394C-7651-9218-25A0-8D73C1BC7A67}"/>
              </a:ext>
            </a:extLst>
          </p:cNvPr>
          <p:cNvSpPr txBox="1"/>
          <p:nvPr/>
        </p:nvSpPr>
        <p:spPr>
          <a:xfrm>
            <a:off x="6223379" y="2438400"/>
            <a:ext cx="5800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Motivation           Skills     Competency      Knowledge    Values                 Beliefs</a:t>
            </a:r>
          </a:p>
          <a:p>
            <a:r>
              <a:rPr lang="en-US" sz="3200" dirty="0"/>
              <a:t>Self-Image          Thoughts    Past Trauma        Attitudes</a:t>
            </a:r>
          </a:p>
          <a:p>
            <a:endParaRPr lang="en-US" sz="3200" dirty="0"/>
          </a:p>
          <a:p>
            <a:r>
              <a:rPr lang="en-US" sz="3200" dirty="0"/>
              <a:t>THINKING DRIVES BEHAVIOR!</a:t>
            </a:r>
          </a:p>
        </p:txBody>
      </p:sp>
    </p:spTree>
    <p:extLst>
      <p:ext uri="{BB962C8B-B14F-4D97-AF65-F5344CB8AC3E}">
        <p14:creationId xmlns:p14="http://schemas.microsoft.com/office/powerpoint/2010/main" val="222531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D910-A0A2-A922-7AEA-E9B839E6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63167" cy="980297"/>
          </a:xfrm>
        </p:spPr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Principles of Effective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39DAD-4980-312D-73F4-4BE68E27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117" y="1981200"/>
            <a:ext cx="2946866" cy="576262"/>
          </a:xfrm>
        </p:spPr>
        <p:txBody>
          <a:bodyPr/>
          <a:lstStyle/>
          <a:p>
            <a:r>
              <a:rPr lang="en-US" sz="3600" dirty="0">
                <a:latin typeface="Elephant" panose="02020904090505020303" pitchFamily="18" charset="0"/>
              </a:rPr>
              <a:t>     RISK</a:t>
            </a:r>
            <a:r>
              <a:rPr lang="en-US" dirty="0"/>
              <a:t>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2FCEA-08F7-BD3D-8380-DE6934753C5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Elephant" panose="02020904090505020303" pitchFamily="18" charset="0"/>
            </a:endParaRPr>
          </a:p>
          <a:p>
            <a:r>
              <a:rPr lang="en-US" sz="3600" dirty="0">
                <a:latin typeface="Elephant" panose="02020904090505020303" pitchFamily="18" charset="0"/>
              </a:rPr>
              <a:t>WHO</a:t>
            </a:r>
          </a:p>
          <a:p>
            <a:r>
              <a:rPr lang="en-US" sz="2400" dirty="0">
                <a:latin typeface="Elephant" panose="02020904090505020303" pitchFamily="18" charset="0"/>
              </a:rPr>
              <a:t>Deliver more intense intervention to higher risk offenders.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2E677-BCAF-82C7-C856-D370162A0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40976" y="2010770"/>
            <a:ext cx="2421607" cy="576262"/>
          </a:xfrm>
        </p:spPr>
        <p:txBody>
          <a:bodyPr/>
          <a:lstStyle/>
          <a:p>
            <a:r>
              <a:rPr lang="en-US" sz="3600" dirty="0">
                <a:latin typeface="Elephant" panose="02020904090505020303" pitchFamily="18" charset="0"/>
              </a:rPr>
              <a:t> NEED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6282B-B292-61C1-8736-6AEF5216983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Elephant" panose="02020904090505020303" pitchFamily="18" charset="0"/>
            </a:endParaRPr>
          </a:p>
          <a:p>
            <a:r>
              <a:rPr lang="en-US" sz="3600" dirty="0">
                <a:latin typeface="Elephant" panose="02020904090505020303" pitchFamily="18" charset="0"/>
              </a:rPr>
              <a:t>WHAT</a:t>
            </a:r>
          </a:p>
          <a:p>
            <a:r>
              <a:rPr lang="en-US" sz="2400" dirty="0">
                <a:latin typeface="Elephant" panose="02020904090505020303" pitchFamily="18" charset="0"/>
              </a:rPr>
              <a:t>Target criminogenic needs to reduce risk for recidivism.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1EAC7B-C151-2245-873A-1246D459A9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746" y="1981200"/>
            <a:ext cx="4435307" cy="576262"/>
          </a:xfrm>
        </p:spPr>
        <p:txBody>
          <a:bodyPr/>
          <a:lstStyle/>
          <a:p>
            <a:r>
              <a:rPr lang="en-US" sz="3600" dirty="0">
                <a:latin typeface="Elephant" panose="02020904090505020303" pitchFamily="18" charset="0"/>
              </a:rPr>
              <a:t>RESPONSIVITY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DE3481-0318-D04E-1E50-D370FBC207E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80043" y="2667000"/>
            <a:ext cx="2932113" cy="3589338"/>
          </a:xfrm>
        </p:spPr>
        <p:txBody>
          <a:bodyPr>
            <a:normAutofit lnSpcReduction="10000"/>
          </a:bodyPr>
          <a:lstStyle/>
          <a:p>
            <a:endParaRPr lang="en-US" sz="3600" dirty="0">
              <a:latin typeface="Elephant" panose="02020904090505020303" pitchFamily="18" charset="0"/>
            </a:endParaRPr>
          </a:p>
          <a:p>
            <a:r>
              <a:rPr lang="en-US" sz="3600" dirty="0">
                <a:latin typeface="Elephant" panose="02020904090505020303" pitchFamily="18" charset="0"/>
              </a:rPr>
              <a:t>HOW</a:t>
            </a:r>
          </a:p>
          <a:p>
            <a:r>
              <a:rPr lang="en-US" sz="2400" dirty="0">
                <a:latin typeface="Elephant" panose="02020904090505020303" pitchFamily="18" charset="0"/>
              </a:rPr>
              <a:t>Use Cognitive-Behavioral approach.</a:t>
            </a:r>
          </a:p>
          <a:p>
            <a:r>
              <a:rPr lang="en-US" sz="2400" dirty="0">
                <a:latin typeface="Elephant" panose="02020904090505020303" pitchFamily="18" charset="0"/>
              </a:rPr>
              <a:t>Match mode/style of service to the offender.</a:t>
            </a:r>
          </a:p>
        </p:txBody>
      </p:sp>
    </p:spTree>
    <p:extLst>
      <p:ext uri="{BB962C8B-B14F-4D97-AF65-F5344CB8AC3E}">
        <p14:creationId xmlns:p14="http://schemas.microsoft.com/office/powerpoint/2010/main" val="363865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0685751-74EE-F4CF-FC04-DB0DBACD8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7" y="192105"/>
            <a:ext cx="11859905" cy="64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0F1C-A355-5C44-0DD7-65F6525D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17" y="1020931"/>
            <a:ext cx="8825657" cy="1128658"/>
          </a:xfrm>
        </p:spPr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HOW ARE WE DOING?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678A7-503D-1F00-2787-7EC0BAE97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334827"/>
            <a:ext cx="8825658" cy="3302954"/>
          </a:xfrm>
        </p:spPr>
        <p:txBody>
          <a:bodyPr/>
          <a:lstStyle/>
          <a:p>
            <a:endParaRPr lang="en-US" dirty="0">
              <a:latin typeface="Elephant" panose="02020904090505020303" pitchFamily="18" charset="0"/>
            </a:endParaRPr>
          </a:p>
          <a:p>
            <a:endParaRPr lang="en-US" dirty="0">
              <a:latin typeface="Elephant" panose="02020904090505020303" pitchFamily="18" charset="0"/>
            </a:endParaRPr>
          </a:p>
          <a:p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022B3-ED71-CAF6-946A-D80381B26959}"/>
              </a:ext>
            </a:extLst>
          </p:cNvPr>
          <p:cNvSpPr txBox="1"/>
          <p:nvPr/>
        </p:nvSpPr>
        <p:spPr>
          <a:xfrm>
            <a:off x="2597921" y="2085174"/>
            <a:ext cx="85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satisfaction with CKCC services.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E0A10-C9C4-C071-9B22-19830670D73F}"/>
              </a:ext>
            </a:extLst>
          </p:cNvPr>
          <p:cNvSpPr txBox="1"/>
          <p:nvPr/>
        </p:nvSpPr>
        <p:spPr>
          <a:xfrm>
            <a:off x="2597921" y="2476802"/>
            <a:ext cx="85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Resourceful information, advice, and support are made available to you.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43029-F056-2BAC-890A-C9CDF978302A}"/>
              </a:ext>
            </a:extLst>
          </p:cNvPr>
          <p:cNvSpPr txBox="1"/>
          <p:nvPr/>
        </p:nvSpPr>
        <p:spPr>
          <a:xfrm>
            <a:off x="2597921" y="2868430"/>
            <a:ext cx="85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an understanding of the terms and conditions of supervision.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23E97-C77E-E25B-F517-60D170499688}"/>
              </a:ext>
            </a:extLst>
          </p:cNvPr>
          <p:cNvSpPr txBox="1"/>
          <p:nvPr/>
        </p:nvSpPr>
        <p:spPr>
          <a:xfrm>
            <a:off x="2597921" y="3285183"/>
            <a:ext cx="85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have knowledge of community resources and refer as needed.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A9D21-FDCB-19D3-707E-5F43EF4F0BC7}"/>
              </a:ext>
            </a:extLst>
          </p:cNvPr>
          <p:cNvSpPr txBox="1"/>
          <p:nvPr/>
        </p:nvSpPr>
        <p:spPr>
          <a:xfrm>
            <a:off x="2597921" y="3696279"/>
            <a:ext cx="85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professionalism and knowledge of your supervision officer.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7617E-A417-2AB9-1A7A-D9D187FB376D}"/>
              </a:ext>
            </a:extLst>
          </p:cNvPr>
          <p:cNvSpPr txBox="1"/>
          <p:nvPr/>
        </p:nvSpPr>
        <p:spPr>
          <a:xfrm>
            <a:off x="2597921" y="4095212"/>
            <a:ext cx="85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ISO communicates in a language you understand.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5ED13B-CDA0-2B3A-06CB-140FA20B33E7}"/>
              </a:ext>
            </a:extLst>
          </p:cNvPr>
          <p:cNvSpPr txBox="1"/>
          <p:nvPr/>
        </p:nvSpPr>
        <p:spPr>
          <a:xfrm>
            <a:off x="2597921" y="4479745"/>
            <a:ext cx="86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are sympathetic to your individual needs while respecting your feelings.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20D1D4-F3F1-ECA7-ADF2-6366C3053473}"/>
              </a:ext>
            </a:extLst>
          </p:cNvPr>
          <p:cNvSpPr txBox="1"/>
          <p:nvPr/>
        </p:nvSpPr>
        <p:spPr>
          <a:xfrm>
            <a:off x="2597921" y="4874097"/>
            <a:ext cx="858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behavior of staff makes you feel that you can trust and have confidence in them.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746553-7652-DE2F-9B7A-B77CE65E01C1}"/>
              </a:ext>
            </a:extLst>
          </p:cNvPr>
          <p:cNvSpPr txBox="1"/>
          <p:nvPr/>
        </p:nvSpPr>
        <p:spPr>
          <a:xfrm>
            <a:off x="2597921" y="5512207"/>
            <a:ext cx="86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Complaints are constructively handled.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6B06C1-E440-03B4-57EE-E17B9723440B}"/>
              </a:ext>
            </a:extLst>
          </p:cNvPr>
          <p:cNvSpPr/>
          <p:nvPr/>
        </p:nvSpPr>
        <p:spPr>
          <a:xfrm>
            <a:off x="2008262" y="2037753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86%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ABFA49-4CCE-8EFE-C3A8-6B9E97C5FE0E}"/>
              </a:ext>
            </a:extLst>
          </p:cNvPr>
          <p:cNvSpPr/>
          <p:nvPr/>
        </p:nvSpPr>
        <p:spPr>
          <a:xfrm>
            <a:off x="2008262" y="2473423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91%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0B4C9A-3E2C-07E1-B546-AD8405DD08E4}"/>
              </a:ext>
            </a:extLst>
          </p:cNvPr>
          <p:cNvSpPr/>
          <p:nvPr/>
        </p:nvSpPr>
        <p:spPr>
          <a:xfrm>
            <a:off x="2008262" y="2890726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93%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6042CD-F54B-791A-ED5A-A30EC08AC5CF}"/>
              </a:ext>
            </a:extLst>
          </p:cNvPr>
          <p:cNvSpPr/>
          <p:nvPr/>
        </p:nvSpPr>
        <p:spPr>
          <a:xfrm>
            <a:off x="1991170" y="3300520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90%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D438F0-0CF4-9EDF-6DFA-25D0DCE60ABB}"/>
              </a:ext>
            </a:extLst>
          </p:cNvPr>
          <p:cNvSpPr/>
          <p:nvPr/>
        </p:nvSpPr>
        <p:spPr>
          <a:xfrm>
            <a:off x="2008262" y="3710206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94%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972259-97AE-0712-A410-51A8E57781C8}"/>
              </a:ext>
            </a:extLst>
          </p:cNvPr>
          <p:cNvSpPr/>
          <p:nvPr/>
        </p:nvSpPr>
        <p:spPr>
          <a:xfrm>
            <a:off x="2008262" y="4121302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93%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1F4ADA-EFB1-B8D6-E650-4136594B54D5}"/>
              </a:ext>
            </a:extLst>
          </p:cNvPr>
          <p:cNvSpPr/>
          <p:nvPr/>
        </p:nvSpPr>
        <p:spPr>
          <a:xfrm>
            <a:off x="1999716" y="4553148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88%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A64E53-8217-E6DE-0BE1-8474B5612AE9}"/>
              </a:ext>
            </a:extLst>
          </p:cNvPr>
          <p:cNvSpPr/>
          <p:nvPr/>
        </p:nvSpPr>
        <p:spPr>
          <a:xfrm>
            <a:off x="1999716" y="4984994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90%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14941F-0385-7D86-73AB-EC0D2C072005}"/>
              </a:ext>
            </a:extLst>
          </p:cNvPr>
          <p:cNvSpPr/>
          <p:nvPr/>
        </p:nvSpPr>
        <p:spPr>
          <a:xfrm>
            <a:off x="1991170" y="5478811"/>
            <a:ext cx="658026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83%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5E3CC28-65FC-B840-AC04-12FE5AD43C0A}"/>
              </a:ext>
            </a:extLst>
          </p:cNvPr>
          <p:cNvSpPr/>
          <p:nvPr/>
        </p:nvSpPr>
        <p:spPr>
          <a:xfrm>
            <a:off x="3153399" y="6161518"/>
            <a:ext cx="7563028" cy="4443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Ratings are combined “Outstanding and Good” </a:t>
            </a:r>
          </a:p>
        </p:txBody>
      </p:sp>
    </p:spTree>
    <p:extLst>
      <p:ext uri="{BB962C8B-B14F-4D97-AF65-F5344CB8AC3E}">
        <p14:creationId xmlns:p14="http://schemas.microsoft.com/office/powerpoint/2010/main" val="274611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0A4F6E31-2D22-4A04-A7F7-E60FB6C2F4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912" r="1291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D2A1BC-428B-444C-9065-D2DDF60C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3"/>
            <a:ext cx="3144774" cy="3259195"/>
          </a:xfrm>
        </p:spPr>
        <p:txBody>
          <a:bodyPr/>
          <a:lstStyle/>
          <a:p>
            <a:r>
              <a:rPr lang="en-US" dirty="0"/>
              <a:t>HIGHER RISK BEHAVIORS REQUIRE IMMEDIATE RESPONSES!!</a:t>
            </a:r>
          </a:p>
        </p:txBody>
      </p:sp>
      <p:pic>
        <p:nvPicPr>
          <p:cNvPr id="5" name="Graphic 4" descr="Handcuffs with solid fill">
            <a:extLst>
              <a:ext uri="{FF2B5EF4-FFF2-40B4-BE49-F238E27FC236}">
                <a16:creationId xmlns:a16="http://schemas.microsoft.com/office/drawing/2014/main" id="{4ED8CDA1-C082-E055-437A-0ACBEF1A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8843" y="3891742"/>
            <a:ext cx="2362755" cy="2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2765-B819-306D-CC79-F3687100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Responses: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8942-5E38-6899-0B77-26EF276C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263" y="1661506"/>
            <a:ext cx="2946866" cy="576262"/>
          </a:xfrm>
        </p:spPr>
        <p:txBody>
          <a:bodyPr/>
          <a:lstStyle/>
          <a:p>
            <a:r>
              <a:rPr lang="en-US" dirty="0"/>
              <a:t>Drug testing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12D41-F836-D49A-5AA9-70114A9AA1F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Fail to submit to drug testing.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Fail to admit to drug use.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Attempting to adulterate drug testing.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D8B7D-4B93-39A0-CB96-DA2DB4242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661506"/>
            <a:ext cx="2936241" cy="576262"/>
          </a:xfrm>
        </p:spPr>
        <p:txBody>
          <a:bodyPr/>
          <a:lstStyle/>
          <a:p>
            <a:r>
              <a:rPr lang="en-US" dirty="0"/>
              <a:t>Non-compliance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8620DA-A443-3583-62E1-F97C4BC74F9A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900" dirty="0"/>
              <a:t>Failure to report for scheduled appointments, treatment or groups.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900" dirty="0"/>
              <a:t>Failure to comply with sanctions.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900" dirty="0"/>
              <a:t>High-risk behaviors in which there is a need to protect public safety / safety of the probationer.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900" dirty="0"/>
              <a:t>New felony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757D6A-3558-68DE-CF5C-321148323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3227840" cy="576262"/>
          </a:xfrm>
        </p:spPr>
        <p:txBody>
          <a:bodyPr/>
          <a:lstStyle/>
          <a:p>
            <a:r>
              <a:rPr lang="en-US" dirty="0"/>
              <a:t>New crimes – Revocation request: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05F5D9-0F90-56AA-2F86-65B272F05BD1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170710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Gun crimes.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Person felonies.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Sales/Distribution cases.</a:t>
            </a: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DB198-3CF7-122A-4F21-A83A3D613574}"/>
              </a:ext>
            </a:extLst>
          </p:cNvPr>
          <p:cNvSpPr txBox="1"/>
          <p:nvPr/>
        </p:nvSpPr>
        <p:spPr>
          <a:xfrm>
            <a:off x="7397655" y="4766742"/>
            <a:ext cx="4666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Judges make the final revocation decisions. </a:t>
            </a:r>
          </a:p>
        </p:txBody>
      </p:sp>
    </p:spTree>
    <p:extLst>
      <p:ext uri="{BB962C8B-B14F-4D97-AF65-F5344CB8AC3E}">
        <p14:creationId xmlns:p14="http://schemas.microsoft.com/office/powerpoint/2010/main" val="127480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B64D-8A70-448D-B47E-9562481003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3978" y="1926987"/>
            <a:ext cx="3173413" cy="1939925"/>
          </a:xfrm>
        </p:spPr>
        <p:txBody>
          <a:bodyPr>
            <a:normAutofit/>
          </a:bodyPr>
          <a:lstStyle/>
          <a:p>
            <a:r>
              <a:rPr lang="en-US" sz="2400" dirty="0"/>
              <a:t>Barton,</a:t>
            </a:r>
            <a:br>
              <a:rPr lang="en-US" sz="2400" dirty="0"/>
            </a:br>
            <a:r>
              <a:rPr lang="en-US" sz="2400" dirty="0"/>
              <a:t>Ellsworth,</a:t>
            </a:r>
            <a:br>
              <a:rPr lang="en-US" sz="2400" dirty="0"/>
            </a:br>
            <a:r>
              <a:rPr lang="en-US" sz="2400" dirty="0"/>
              <a:t>Rice,</a:t>
            </a:r>
            <a:br>
              <a:rPr lang="en-US" sz="2400" dirty="0"/>
            </a:br>
            <a:r>
              <a:rPr lang="en-US" sz="2400" dirty="0"/>
              <a:t>Russell and</a:t>
            </a:r>
            <a:br>
              <a:rPr lang="en-US" sz="2400" dirty="0"/>
            </a:br>
            <a:r>
              <a:rPr lang="en-US" sz="2400" dirty="0"/>
              <a:t>Stafford Counties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7A63C30-E9F0-47FF-8D72-6BAE33430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584" y="2405652"/>
            <a:ext cx="4888193" cy="249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6FC42-C448-4549-A4AF-03AED038CA41}"/>
              </a:ext>
            </a:extLst>
          </p:cNvPr>
          <p:cNvSpPr txBox="1"/>
          <p:nvPr/>
        </p:nvSpPr>
        <p:spPr>
          <a:xfrm>
            <a:off x="320787" y="1280656"/>
            <a:ext cx="519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20</a:t>
            </a:r>
            <a:r>
              <a:rPr lang="en-US" sz="36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Judicial District: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BCD981-BEDD-EA5F-8E15-2849785F877F}"/>
              </a:ext>
            </a:extLst>
          </p:cNvPr>
          <p:cNvSpPr/>
          <p:nvPr/>
        </p:nvSpPr>
        <p:spPr>
          <a:xfrm>
            <a:off x="867718" y="4192776"/>
            <a:ext cx="3955033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District’s population = 51,000</a:t>
            </a:r>
          </a:p>
          <a:p>
            <a:pPr algn="ctr"/>
            <a:r>
              <a:rPr lang="en-US" dirty="0"/>
              <a:t>CKCC’s population = 300</a:t>
            </a:r>
          </a:p>
        </p:txBody>
      </p:sp>
    </p:spTree>
    <p:extLst>
      <p:ext uri="{BB962C8B-B14F-4D97-AF65-F5344CB8AC3E}">
        <p14:creationId xmlns:p14="http://schemas.microsoft.com/office/powerpoint/2010/main" val="9364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3624-5209-4F8D-8967-EBA7EEB6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Makes Community Corrections Unique? 	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605A4AD6-A1EC-46AE-B15E-37FD50F74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125156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52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4A3B-CA96-0995-54BB-84A720E9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6784" y="757642"/>
            <a:ext cx="9817651" cy="8604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>
                <a:latin typeface="Elephant" panose="02020904090505020303" pitchFamily="18" charset="0"/>
              </a:rPr>
              <a:t>Achieving in the community…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C0A1FB-85A8-A71E-02CA-365B3D9D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1" y="3263915"/>
            <a:ext cx="8824913" cy="1914525"/>
          </a:xfrm>
        </p:spPr>
        <p:txBody>
          <a:bodyPr/>
          <a:lstStyle/>
          <a:p>
            <a:r>
              <a:rPr lang="en-US" sz="3200" dirty="0"/>
              <a:t>Our agency promotes a culture of community involvement with other stakeholders - aimed at strengthening capacities and ultimately maximizing opportunities!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1" name="Graphic 10" descr="Podium with solid fill">
            <a:extLst>
              <a:ext uri="{FF2B5EF4-FFF2-40B4-BE49-F238E27FC236}">
                <a16:creationId xmlns:a16="http://schemas.microsoft.com/office/drawing/2014/main" id="{E4B4BA84-8ECC-FFE5-2726-D425CBC1D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5256" y="3779540"/>
            <a:ext cx="3078460" cy="30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8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DD0ACD-7AD4-32B8-D3B7-040953A342E8}"/>
              </a:ext>
            </a:extLst>
          </p:cNvPr>
          <p:cNvSpPr/>
          <p:nvPr/>
        </p:nvSpPr>
        <p:spPr>
          <a:xfrm>
            <a:off x="333468" y="291223"/>
            <a:ext cx="4463358" cy="19464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Behavioral Health Advisory Council: creating board/oversight for behavioral health agencies and initiatives.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81B8A6-089C-D149-0625-4B098F2A9F3F}"/>
              </a:ext>
            </a:extLst>
          </p:cNvPr>
          <p:cNvSpPr/>
          <p:nvPr/>
        </p:nvSpPr>
        <p:spPr>
          <a:xfrm>
            <a:off x="5869375" y="2855818"/>
            <a:ext cx="4463358" cy="19464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Rise Up: </a:t>
            </a:r>
          </a:p>
          <a:p>
            <a:pPr algn="ctr"/>
            <a:r>
              <a:rPr lang="en-US" dirty="0"/>
              <a:t>Providing Prevention, Intervention and Resilience information to the community.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58955-E921-D2D5-AEB9-C5AE4D1BAC90}"/>
              </a:ext>
            </a:extLst>
          </p:cNvPr>
          <p:cNvSpPr/>
          <p:nvPr/>
        </p:nvSpPr>
        <p:spPr>
          <a:xfrm>
            <a:off x="8101054" y="4603830"/>
            <a:ext cx="3849477" cy="1532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Solidarity Program:</a:t>
            </a:r>
          </a:p>
          <a:p>
            <a:pPr algn="ctr"/>
            <a:r>
              <a:rPr lang="en-US" dirty="0"/>
              <a:t>Federal grant to divert high-risk probationers from prison using intensive SUD services and technology.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21C27-3AF6-AD3F-237D-0EB558BDD8DD}"/>
              </a:ext>
            </a:extLst>
          </p:cNvPr>
          <p:cNvSpPr/>
          <p:nvPr/>
        </p:nvSpPr>
        <p:spPr>
          <a:xfrm>
            <a:off x="7366986" y="1323505"/>
            <a:ext cx="3849477" cy="15323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Peer Navigation:  </a:t>
            </a:r>
          </a:p>
          <a:p>
            <a:pPr algn="ctr"/>
            <a:r>
              <a:rPr lang="en-US" dirty="0"/>
              <a:t>Peers helping peers to get services and support for their SUD!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E1EA77-597C-653D-5641-68CF5FA68BA2}"/>
              </a:ext>
            </a:extLst>
          </p:cNvPr>
          <p:cNvSpPr/>
          <p:nvPr/>
        </p:nvSpPr>
        <p:spPr>
          <a:xfrm>
            <a:off x="2672964" y="1856159"/>
            <a:ext cx="3664218" cy="15323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Fatherhood Initiative: </a:t>
            </a:r>
          </a:p>
          <a:p>
            <a:pPr algn="ctr"/>
            <a:r>
              <a:rPr lang="en-US" dirty="0"/>
              <a:t>Strong Dads make Strong Kids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6EE83-2C0B-8564-0FAF-FB569197AA9B}"/>
              </a:ext>
            </a:extLst>
          </p:cNvPr>
          <p:cNvSpPr/>
          <p:nvPr/>
        </p:nvSpPr>
        <p:spPr>
          <a:xfrm>
            <a:off x="6096000" y="255222"/>
            <a:ext cx="3367114" cy="12361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Community:  </a:t>
            </a:r>
          </a:p>
          <a:p>
            <a:pPr algn="ctr"/>
            <a:r>
              <a:rPr lang="en-US" dirty="0"/>
              <a:t>Poverty resolution program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7DE8DC-5D97-15E2-695D-F560C173D128}"/>
              </a:ext>
            </a:extLst>
          </p:cNvPr>
          <p:cNvSpPr/>
          <p:nvPr/>
        </p:nvSpPr>
        <p:spPr>
          <a:xfrm>
            <a:off x="441285" y="3922069"/>
            <a:ext cx="4463358" cy="19464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Rise Up HEART:</a:t>
            </a:r>
          </a:p>
          <a:p>
            <a:pPr algn="ctr"/>
            <a:r>
              <a:rPr lang="en-US" dirty="0"/>
              <a:t>Providing mobile meetings to address health equity issues for those with Substance Use Disorder.</a:t>
            </a:r>
          </a:p>
          <a:p>
            <a:pPr algn="ctr"/>
            <a:endParaRPr lang="en-US" dirty="0"/>
          </a:p>
        </p:txBody>
      </p:sp>
      <p:pic>
        <p:nvPicPr>
          <p:cNvPr id="16" name="Picture 15" descr="A person and two boys&#10;&#10;Description automatically generated with low confidence">
            <a:extLst>
              <a:ext uri="{FF2B5EF4-FFF2-40B4-BE49-F238E27FC236}">
                <a16:creationId xmlns:a16="http://schemas.microsoft.com/office/drawing/2014/main" id="{530FA5C5-8486-1ADB-E1E8-49F73091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5722">
            <a:off x="1110383" y="2400535"/>
            <a:ext cx="1789913" cy="16298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44D9BE5-806F-03D1-3348-19D5FDA76BB4}"/>
              </a:ext>
            </a:extLst>
          </p:cNvPr>
          <p:cNvSpPr/>
          <p:nvPr/>
        </p:nvSpPr>
        <p:spPr>
          <a:xfrm>
            <a:off x="4387327" y="5198217"/>
            <a:ext cx="3417346" cy="14415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Stepping Up Community, NAMI and Jail MH program:  </a:t>
            </a:r>
          </a:p>
          <a:p>
            <a:pPr algn="ctr"/>
            <a:r>
              <a:rPr lang="en-US" dirty="0"/>
              <a:t>Addressing mental health needs to lower incarceration rates.</a:t>
            </a:r>
          </a:p>
        </p:txBody>
      </p:sp>
    </p:spTree>
    <p:extLst>
      <p:ext uri="{BB962C8B-B14F-4D97-AF65-F5344CB8AC3E}">
        <p14:creationId xmlns:p14="http://schemas.microsoft.com/office/powerpoint/2010/main" val="257854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B22302E-503F-FDBA-F981-0D9813F4C14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tretch/>
        </p:blipFill>
        <p:spPr>
          <a:xfrm>
            <a:off x="8723854" y="125362"/>
            <a:ext cx="2822035" cy="2332557"/>
          </a:xfrm>
          <a:prstGeom prst="rect">
            <a:avLst/>
          </a:prstGeom>
        </p:spPr>
      </p:pic>
      <p:pic>
        <p:nvPicPr>
          <p:cNvPr id="12" name="Picture Placeholder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615617-CE54-BE8D-E025-7AA4AC8DA7E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3262" r="3262"/>
          <a:stretch>
            <a:fillRect/>
          </a:stretch>
        </p:blipFill>
        <p:spPr>
          <a:xfrm>
            <a:off x="227322" y="3005750"/>
            <a:ext cx="4717428" cy="2453267"/>
          </a:xfrm>
        </p:spPr>
      </p:pic>
      <p:pic>
        <p:nvPicPr>
          <p:cNvPr id="14" name="Picture 13" descr="A person standing on a stage&#10;&#10;Description automatically generated with medium confidence">
            <a:extLst>
              <a:ext uri="{FF2B5EF4-FFF2-40B4-BE49-F238E27FC236}">
                <a16:creationId xmlns:a16="http://schemas.microsoft.com/office/drawing/2014/main" id="{1F42F7AE-4BCF-BF90-2FE3-3CC7041C5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978" y="4106197"/>
            <a:ext cx="1894554" cy="2526071"/>
          </a:xfrm>
          <a:prstGeom prst="rect">
            <a:avLst/>
          </a:prstGeom>
        </p:spPr>
      </p:pic>
      <p:pic>
        <p:nvPicPr>
          <p:cNvPr id="19" name="Picture 18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C6FF19CC-08C9-B7D4-BE0C-012B25700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68" y="298314"/>
            <a:ext cx="7819176" cy="2453266"/>
          </a:xfrm>
          <a:prstGeom prst="rect">
            <a:avLst/>
          </a:prstGeom>
        </p:spPr>
      </p:pic>
      <p:pic>
        <p:nvPicPr>
          <p:cNvPr id="23" name="Picture 2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C352D8F-D8FE-D3E3-45AF-9EF41F7F5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06" y="2612323"/>
            <a:ext cx="2128130" cy="2837507"/>
          </a:xfrm>
          <a:prstGeom prst="rect">
            <a:avLst/>
          </a:prstGeom>
        </p:spPr>
      </p:pic>
      <p:pic>
        <p:nvPicPr>
          <p:cNvPr id="25" name="Picture 24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F3F76156-2076-475A-FFC0-61950F79D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097" y="3650809"/>
            <a:ext cx="3271319" cy="24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2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A9D0-EFB2-A6D4-8D9A-EEA46E6B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E440B8-D4F7-E457-559C-FAA437E210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36430" y="204904"/>
            <a:ext cx="5964086" cy="2499385"/>
          </a:xfr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5FE2CE8-8EFF-5DCB-E9AC-A25B5050E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266" y="1853248"/>
            <a:ext cx="4980713" cy="3886649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3D681E1-AE0C-C193-2A58-1622B631E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60" y="2101062"/>
            <a:ext cx="5893806" cy="2313780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49015A1-718A-525B-B595-159203B78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867" y="4531108"/>
            <a:ext cx="2606664" cy="21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1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9D71B14-7808-43E1-BE42-8C6201370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27F49A-835F-FDFD-E858-C649C9FAA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514" y="643467"/>
            <a:ext cx="481897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5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910B-19A7-49B6-A750-5AB7DAC1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Thank you for your participation.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664C56-B308-4B55-AE54-9021DB38E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2946" y="3688925"/>
            <a:ext cx="4663440" cy="1371600"/>
          </a:xfrm>
        </p:spPr>
        <p:txBody>
          <a:bodyPr>
            <a:noAutofit/>
          </a:bodyPr>
          <a:lstStyle/>
          <a:p>
            <a:r>
              <a:rPr lang="en-US" sz="4400" dirty="0"/>
              <a:t>Questions?  </a:t>
            </a:r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3A94A576-FCDC-4834-9BB7-58FBF0490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2" b="-1"/>
          <a:stretch/>
        </p:blipFill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81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1C5B0A-56F5-4F7E-8657-F9FAD812EF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1959" y="540633"/>
            <a:ext cx="978113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Current Community Supervision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23C2-DB46-4161-86AE-F2862476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8FAA-EAFC-9E4F-95D5-7B0605D86D91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89A9-43D2-4F30-B24F-E2918AF3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Community Corrections Salary Challenge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2B729-A8A4-431A-B91E-47E356497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6" b="874"/>
          <a:stretch/>
        </p:blipFill>
        <p:spPr>
          <a:xfrm>
            <a:off x="478055" y="1442257"/>
            <a:ext cx="3862476" cy="436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DC4CB-890A-4A84-B08E-A8573EACD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" r="1057" b="1788"/>
          <a:stretch/>
        </p:blipFill>
        <p:spPr>
          <a:xfrm>
            <a:off x="4551484" y="1392829"/>
            <a:ext cx="7162461" cy="436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66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F9A1E-6CB4-2B4B-B0EB-EFBE5B37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Corrections quick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6887-2A68-6C40-B55F-79A16C03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State funded through grants to county government.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Barton County employees. 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Community supervision of higher-risk offenders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who are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not incarcerated, but in our communities.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outcomes of the program: remain in the community or enter the prison system.</a:t>
            </a: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7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268" y="4924623"/>
            <a:ext cx="6639464" cy="137160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NOW WHAT</a:t>
            </a:r>
            <a:r>
              <a:rPr lang="en-US" sz="7200" dirty="0">
                <a:latin typeface="Berlin Sans FB Demi" panose="020E0802020502020306" pitchFamily="34" charset="0"/>
                <a:cs typeface="AngsanaUPC" panose="020B0502040204020203" pitchFamily="18" charset="-34"/>
              </a:rPr>
              <a:t>??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026725"/>
              </p:ext>
            </p:extLst>
          </p:nvPr>
        </p:nvGraphicFramePr>
        <p:xfrm>
          <a:off x="563593" y="561776"/>
          <a:ext cx="10949796" cy="447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C142-B172-5F95-2168-95D7FCAA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0" y="119643"/>
            <a:ext cx="3546342" cy="1162228"/>
          </a:xfrm>
        </p:spPr>
        <p:txBody>
          <a:bodyPr/>
          <a:lstStyle/>
          <a:p>
            <a:r>
              <a:rPr lang="en-US" sz="3600" u="sng" dirty="0">
                <a:latin typeface="Elephant" panose="02020904090505020303" pitchFamily="18" charset="0"/>
              </a:rPr>
              <a:t>Our</a:t>
            </a:r>
            <a:r>
              <a:rPr lang="en-US" sz="3600" dirty="0">
                <a:latin typeface="Elephant" panose="02020904090505020303" pitchFamily="18" charset="0"/>
              </a:rPr>
              <a:t> </a:t>
            </a:r>
            <a:r>
              <a:rPr lang="en-US" sz="3600" u="sng" dirty="0">
                <a:latin typeface="Elephant" panose="02020904090505020303" pitchFamily="18" charset="0"/>
              </a:rPr>
              <a:t>Purpose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3E6DED2-5537-8916-D524-096695981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613567"/>
              </p:ext>
            </p:extLst>
          </p:nvPr>
        </p:nvGraphicFramePr>
        <p:xfrm>
          <a:off x="486190" y="1871240"/>
          <a:ext cx="4649832" cy="432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8C59B-0F71-DCD2-1DA2-49D1AE8F2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8891" y="376015"/>
            <a:ext cx="7264087" cy="1162228"/>
          </a:xfrm>
        </p:spPr>
        <p:txBody>
          <a:bodyPr>
            <a:normAutofit/>
          </a:bodyPr>
          <a:lstStyle/>
          <a:p>
            <a:r>
              <a:rPr lang="en-US" sz="3200" dirty="0"/>
              <a:t>To provide a viable, cost-effective alternative to incarceration.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BFAE0-DBB3-C0E8-1962-01D778CC58A3}"/>
              </a:ext>
            </a:extLst>
          </p:cNvPr>
          <p:cNvSpPr txBox="1"/>
          <p:nvPr/>
        </p:nvSpPr>
        <p:spPr>
          <a:xfrm>
            <a:off x="6261217" y="2264635"/>
            <a:ext cx="5600345" cy="34163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Seen/Unseen Costs of Incarceration: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Drain on the judicial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paying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contributing to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Families more likely to rely on public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Families continue trauma of absent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challenges for economic stability upon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UNDERLYING PROBLEMS ARE STILL UNRESOLVED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9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7639-7095-98AC-BC9A-103C2510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29" y="576476"/>
            <a:ext cx="4281554" cy="2016599"/>
          </a:xfrm>
        </p:spPr>
        <p:txBody>
          <a:bodyPr/>
          <a:lstStyle/>
          <a:p>
            <a:r>
              <a:rPr lang="en-US" sz="2800" u="sng" dirty="0"/>
              <a:t>Our Vision:  </a:t>
            </a:r>
            <a:br>
              <a:rPr lang="en-US" sz="2800" dirty="0"/>
            </a:br>
            <a:r>
              <a:rPr lang="en-US" sz="2800" b="1" dirty="0"/>
              <a:t>Public Safety through Probationer Success.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F4C6-4FF9-BC33-F483-B5A7F4B0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060" y="971834"/>
            <a:ext cx="6024411" cy="491433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Our Mission:</a:t>
            </a:r>
          </a:p>
          <a:p>
            <a:pPr marL="0" indent="0">
              <a:buNone/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We believe thinking drives behavior and that all people, despite challenges and legal convictions, can accept responsibility for past behaviors, experience positive self change and utilize skills to live a healthy lifestyle.</a:t>
            </a:r>
            <a:endParaRPr lang="en-US" sz="32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3C250-A0E0-6155-3957-B741ED47C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001393" y="4550500"/>
            <a:ext cx="2101354" cy="20885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VISION &amp; MISSION - mgcareerpark.com">
            <a:extLst>
              <a:ext uri="{FF2B5EF4-FFF2-40B4-BE49-F238E27FC236}">
                <a16:creationId xmlns:a16="http://schemas.microsoft.com/office/drawing/2014/main" id="{6C7FE7F1-599A-4365-DC4B-B3E6E385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8" y="3052548"/>
            <a:ext cx="529002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9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D049-C096-9D1B-BCFB-ABC311CF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What are our goals?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A546-0C53-F305-A191-E727A4DC29B1}"/>
              </a:ext>
            </a:extLst>
          </p:cNvPr>
          <p:cNvSpPr txBox="1"/>
          <p:nvPr/>
        </p:nvSpPr>
        <p:spPr>
          <a:xfrm>
            <a:off x="818866" y="2030119"/>
            <a:ext cx="405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Public Safety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CB66D-920B-3FDC-8CFB-7A8DF9B72837}"/>
              </a:ext>
            </a:extLst>
          </p:cNvPr>
          <p:cNvSpPr txBox="1"/>
          <p:nvPr/>
        </p:nvSpPr>
        <p:spPr>
          <a:xfrm>
            <a:off x="7030871" y="1677251"/>
            <a:ext cx="4053385" cy="113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2F293-8E27-8207-BC2D-CA771CF1DFD2}"/>
              </a:ext>
            </a:extLst>
          </p:cNvPr>
          <p:cNvSpPr txBox="1"/>
          <p:nvPr/>
        </p:nvSpPr>
        <p:spPr>
          <a:xfrm>
            <a:off x="7510446" y="2003229"/>
            <a:ext cx="4053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Accountability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19641-ADD6-4575-A2DD-0F958AE7BEBB}"/>
              </a:ext>
            </a:extLst>
          </p:cNvPr>
          <p:cNvSpPr txBox="1"/>
          <p:nvPr/>
        </p:nvSpPr>
        <p:spPr>
          <a:xfrm>
            <a:off x="646111" y="4587306"/>
            <a:ext cx="4053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Risk Reduction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DF7BB-CE04-696C-912C-BA76FCCD2AEE}"/>
              </a:ext>
            </a:extLst>
          </p:cNvPr>
          <p:cNvSpPr txBox="1"/>
          <p:nvPr/>
        </p:nvSpPr>
        <p:spPr>
          <a:xfrm>
            <a:off x="7360321" y="4587306"/>
            <a:ext cx="4053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Change Behavior</a:t>
            </a:r>
          </a:p>
        </p:txBody>
      </p:sp>
      <p:pic>
        <p:nvPicPr>
          <p:cNvPr id="12" name="Graphic 11" descr="Target outline">
            <a:extLst>
              <a:ext uri="{FF2B5EF4-FFF2-40B4-BE49-F238E27FC236}">
                <a16:creationId xmlns:a16="http://schemas.microsoft.com/office/drawing/2014/main" id="{792E4820-CC32-FEFE-0EB7-7BF5225E4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0256" y="2236479"/>
            <a:ext cx="3481933" cy="34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49F7B5-036B-E2A5-7A79-4EFC75E8D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61993"/>
              </p:ext>
            </p:extLst>
          </p:nvPr>
        </p:nvGraphicFramePr>
        <p:xfrm>
          <a:off x="791571" y="586854"/>
          <a:ext cx="10904560" cy="578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221232-B508-0D44-C565-868606BCF96A}"/>
              </a:ext>
            </a:extLst>
          </p:cNvPr>
          <p:cNvSpPr txBox="1"/>
          <p:nvPr/>
        </p:nvSpPr>
        <p:spPr>
          <a:xfrm>
            <a:off x="1774209" y="586854"/>
            <a:ext cx="940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Elephant" panose="02020904090505020303" pitchFamily="18" charset="0"/>
              </a:rPr>
              <a:t>EVOLUTION OF RESEARCH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B7D858-B830-6FB0-8CD5-BCD1C2A42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780868"/>
              </p:ext>
            </p:extLst>
          </p:nvPr>
        </p:nvGraphicFramePr>
        <p:xfrm>
          <a:off x="354842" y="1364777"/>
          <a:ext cx="11341289" cy="637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60B759E-62AA-C038-2013-58E513113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720746"/>
              </p:ext>
            </p:extLst>
          </p:nvPr>
        </p:nvGraphicFramePr>
        <p:xfrm>
          <a:off x="1411785" y="1204161"/>
          <a:ext cx="9664131" cy="565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39682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5674</TotalTime>
  <Words>1030</Words>
  <Application>Microsoft Office PowerPoint</Application>
  <PresentationFormat>Widescreen</PresentationFormat>
  <Paragraphs>176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Aharoni</vt:lpstr>
      <vt:lpstr>Arial</vt:lpstr>
      <vt:lpstr>Berlin Sans FB Demi</vt:lpstr>
      <vt:lpstr>Calibri</vt:lpstr>
      <vt:lpstr>Century Gothic</vt:lpstr>
      <vt:lpstr>Elephant</vt:lpstr>
      <vt:lpstr>Garamond</vt:lpstr>
      <vt:lpstr>Wingdings</vt:lpstr>
      <vt:lpstr>Wingdings 3</vt:lpstr>
      <vt:lpstr>SavonVTI</vt:lpstr>
      <vt:lpstr>Ion</vt:lpstr>
      <vt:lpstr>Central Kansas Community Corrections</vt:lpstr>
      <vt:lpstr>Barton, Ellsworth, Rice, Russell and Stafford Counties</vt:lpstr>
      <vt:lpstr>Current Community Supervision Structure</vt:lpstr>
      <vt:lpstr>Community Corrections quick overview</vt:lpstr>
      <vt:lpstr>NOW WHAT??</vt:lpstr>
      <vt:lpstr>Our Purpose</vt:lpstr>
      <vt:lpstr>Our Vision:   Public Safety through Probationer Success.</vt:lpstr>
      <vt:lpstr>What are our goals?</vt:lpstr>
      <vt:lpstr>PowerPoint Presentation</vt:lpstr>
      <vt:lpstr>PowerPoint Presentation</vt:lpstr>
      <vt:lpstr>What the research says…</vt:lpstr>
      <vt:lpstr>2022  Second Chance Act Jail Survey Results for the 20th Judicial District</vt:lpstr>
      <vt:lpstr>PowerPoint Presentation</vt:lpstr>
      <vt:lpstr>PowerPoint Presentation</vt:lpstr>
      <vt:lpstr>Principles of Effective Intervention</vt:lpstr>
      <vt:lpstr>PowerPoint Presentation</vt:lpstr>
      <vt:lpstr>HOW ARE WE DOING?</vt:lpstr>
      <vt:lpstr>HIGHER RISK BEHAVIORS REQUIRE IMMEDIATE RESPONSES!!</vt:lpstr>
      <vt:lpstr>Automatic Responses:</vt:lpstr>
      <vt:lpstr>What Makes Community Corrections Unique?  </vt:lpstr>
      <vt:lpstr>Our agency promotes a culture of community involvement with other stakeholders - aimed at strengthening capacities and ultimately maximizing opportunities! </vt:lpstr>
      <vt:lpstr>PowerPoint Presentation</vt:lpstr>
      <vt:lpstr>PowerPoint Presentation</vt:lpstr>
      <vt:lpstr> </vt:lpstr>
      <vt:lpstr>PowerPoint Presentation</vt:lpstr>
      <vt:lpstr>Thank you for your participation.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Kansas Community Corrections</dc:title>
  <dc:creator>Amy Boxberger</dc:creator>
  <cp:lastModifiedBy>Amy Boxberger</cp:lastModifiedBy>
  <cp:revision>80</cp:revision>
  <dcterms:created xsi:type="dcterms:W3CDTF">2021-07-25T19:22:04Z</dcterms:created>
  <dcterms:modified xsi:type="dcterms:W3CDTF">2023-03-10T15:18:31Z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